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62" r:id="rId3"/>
    <p:sldId id="326" r:id="rId4"/>
    <p:sldId id="959" r:id="rId5"/>
    <p:sldId id="344" r:id="rId6"/>
    <p:sldId id="271" r:id="rId7"/>
    <p:sldId id="342" r:id="rId8"/>
    <p:sldId id="1038" r:id="rId9"/>
    <p:sldId id="1039" r:id="rId10"/>
    <p:sldId id="1040" r:id="rId11"/>
    <p:sldId id="1041" r:id="rId12"/>
    <p:sldId id="1042" r:id="rId13"/>
    <p:sldId id="1043" r:id="rId14"/>
    <p:sldId id="1044" r:id="rId15"/>
    <p:sldId id="343" r:id="rId16"/>
    <p:sldId id="1045" r:id="rId17"/>
    <p:sldId id="1048" r:id="rId18"/>
    <p:sldId id="1046" r:id="rId19"/>
    <p:sldId id="341" r:id="rId20"/>
    <p:sldId id="1047" r:id="rId21"/>
    <p:sldId id="1049" r:id="rId22"/>
    <p:sldId id="1050" r:id="rId23"/>
    <p:sldId id="1051" r:id="rId24"/>
    <p:sldId id="299" r:id="rId25"/>
  </p:sldIdLst>
  <p:sldSz cx="12192000" cy="6858000"/>
  <p:notesSz cx="6858000" cy="9144000"/>
  <p:embeddedFontLst>
    <p:embeddedFont>
      <p:font typeface="Sarabun" panose="020B0604020202020204" charset="-34"/>
      <p:regular r:id="rId27"/>
      <p:bold r:id="rId28"/>
      <p:italic r:id="rId29"/>
      <p:boldItalic r:id="rId30"/>
    </p:embeddedFont>
    <p:embeddedFont>
      <p:font typeface="FS PF BeauSans Pro" panose="020B0604020202020204"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88">
          <p15:clr>
            <a:srgbClr val="A4A3A4"/>
          </p15:clr>
        </p15:guide>
        <p15:guide id="2" orient="horz" pos="4088">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is8ZUBa8FrTic6pTY8dMoaa8LLb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guyen Danh Thanh" initials="" lastIdx="2" clrIdx="0"/>
  <p:cmAuthor id="1" name="Tran Tien Than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EE0033"/>
    <a:srgbClr val="D2F4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DDA84E-49EF-47C8-BB64-FF005015428A}">
  <a:tblStyle styleId="{07DDA84E-49EF-47C8-BB64-FF005015428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D160509-9CDA-4ACB-8A30-A0B4F837A6EE}" styleName="Table_1">
    <a:wholeTbl>
      <a:tcTxStyle b="off" i="off">
        <a:font>
          <a:latin typeface="Sarabun"/>
          <a:ea typeface="Sarabun"/>
          <a:cs typeface="Sarabun"/>
        </a:font>
        <a:schemeClr val="dk1"/>
      </a:tcTxStyle>
      <a:tcStyle>
        <a:tcBdr>
          <a:left>
            <a:ln w="12700" cap="flat" cmpd="sng">
              <a:solidFill>
                <a:schemeClr val="accent4"/>
              </a:solidFill>
              <a:prstDash val="solid"/>
              <a:round/>
              <a:headEnd type="none" w="sm" len="sm"/>
              <a:tailEnd type="none" w="sm" len="sm"/>
            </a:ln>
          </a:left>
          <a:right>
            <a:ln w="12700" cap="flat" cmpd="sng">
              <a:solidFill>
                <a:schemeClr val="accent4"/>
              </a:solidFill>
              <a:prstDash val="solid"/>
              <a:round/>
              <a:headEnd type="none" w="sm" len="sm"/>
              <a:tailEnd type="none" w="sm" len="sm"/>
            </a:ln>
          </a:right>
          <a:top>
            <a:ln w="12700" cap="flat" cmpd="sng">
              <a:solidFill>
                <a:schemeClr val="accent4"/>
              </a:solidFill>
              <a:prstDash val="solid"/>
              <a:round/>
              <a:headEnd type="none" w="sm" len="sm"/>
              <a:tailEnd type="none" w="sm" len="sm"/>
            </a:ln>
          </a:top>
          <a:bottom>
            <a:ln w="12700" cap="flat" cmpd="sng">
              <a:solidFill>
                <a:schemeClr val="accent4"/>
              </a:solidFill>
              <a:prstDash val="solid"/>
              <a:round/>
              <a:headEnd type="none" w="sm" len="sm"/>
              <a:tailEnd type="none" w="sm" len="sm"/>
            </a:ln>
          </a:bottom>
          <a:insideH>
            <a:ln w="12700" cap="flat" cmpd="sng">
              <a:solidFill>
                <a:schemeClr val="accent4"/>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FBFBFB"/>
          </a:solidFill>
        </a:fill>
      </a:tcStyle>
    </a:band1H>
    <a:band2H>
      <a:tcTxStyle/>
      <a:tcStyle>
        <a:tcBdr/>
      </a:tcStyle>
    </a:band2H>
    <a:band1V>
      <a:tcTxStyle/>
      <a:tcStyle>
        <a:tcBdr/>
        <a:fill>
          <a:solidFill>
            <a:srgbClr val="FBFBFB"/>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4"/>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Sarabun"/>
          <a:ea typeface="Sarabun"/>
          <a:cs typeface="Sarabun"/>
        </a:font>
        <a:schemeClr val="lt1"/>
      </a:tcTxStyle>
      <a:tcStyle>
        <a:tcBdr/>
        <a:fill>
          <a:solidFill>
            <a:schemeClr val="accent4"/>
          </a:solidFill>
        </a:fill>
      </a:tcStyle>
    </a:firstRow>
    <a:neCell>
      <a:tcTxStyle/>
      <a:tcStyle>
        <a:tcBdr/>
      </a:tcStyle>
    </a:neCell>
    <a:nwCell>
      <a:tcTxStyle/>
      <a:tcStyle>
        <a:tcBdr/>
      </a:tcStyle>
    </a:nwCell>
  </a:tblStyle>
  <a:tblStyle styleId="{B2829856-F37E-4FEB-BB6F-2E775E0BCC0D}" styleName="Table_2">
    <a:wholeTbl>
      <a:tcTxStyle b="off" i="off">
        <a:font>
          <a:latin typeface="Sarabun"/>
          <a:ea typeface="Sarabun"/>
          <a:cs typeface="Sarabun"/>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CE6E7"/>
          </a:solidFill>
        </a:fill>
      </a:tcStyle>
    </a:wholeTbl>
    <a:band1H>
      <a:tcTxStyle/>
      <a:tcStyle>
        <a:tcBdr/>
        <a:fill>
          <a:solidFill>
            <a:srgbClr val="F8CACC"/>
          </a:solidFill>
        </a:fill>
      </a:tcStyle>
    </a:band1H>
    <a:band2H>
      <a:tcTxStyle/>
      <a:tcStyle>
        <a:tcBdr/>
      </a:tcStyle>
    </a:band2H>
    <a:band1V>
      <a:tcTxStyle/>
      <a:tcStyle>
        <a:tcBdr/>
        <a:fill>
          <a:solidFill>
            <a:srgbClr val="F8CACC"/>
          </a:solidFill>
        </a:fill>
      </a:tcStyle>
    </a:band1V>
    <a:band2V>
      <a:tcTxStyle/>
      <a:tcStyle>
        <a:tcBdr/>
      </a:tcStyle>
    </a:band2V>
    <a:lastCol>
      <a:tcTxStyle b="on" i="off">
        <a:font>
          <a:latin typeface="Sarabun"/>
          <a:ea typeface="Sarabun"/>
          <a:cs typeface="Sarabun"/>
        </a:font>
        <a:schemeClr val="lt1"/>
      </a:tcTxStyle>
      <a:tcStyle>
        <a:tcBdr/>
        <a:fill>
          <a:solidFill>
            <a:schemeClr val="accent1"/>
          </a:solidFill>
        </a:fill>
      </a:tcStyle>
    </a:lastCol>
    <a:firstCol>
      <a:tcTxStyle b="on" i="off">
        <a:font>
          <a:latin typeface="Sarabun"/>
          <a:ea typeface="Sarabun"/>
          <a:cs typeface="Sarabun"/>
        </a:font>
        <a:schemeClr val="lt1"/>
      </a:tcTxStyle>
      <a:tcStyle>
        <a:tcBdr/>
        <a:fill>
          <a:solidFill>
            <a:schemeClr val="accent1"/>
          </a:solidFill>
        </a:fill>
      </a:tcStyle>
    </a:firstCol>
    <a:lastRow>
      <a:tcTxStyle b="on" i="off">
        <a:font>
          <a:latin typeface="Sarabun"/>
          <a:ea typeface="Sarabun"/>
          <a:cs typeface="Sarabun"/>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Sarabun"/>
          <a:ea typeface="Sarabun"/>
          <a:cs typeface="Sarabun"/>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1" autoAdjust="0"/>
    <p:restoredTop sz="88190" autoAdjust="0"/>
  </p:normalViewPr>
  <p:slideViewPr>
    <p:cSldViewPr snapToGrid="0">
      <p:cViewPr varScale="1">
        <p:scale>
          <a:sx n="98" d="100"/>
          <a:sy n="98" d="100"/>
        </p:scale>
        <p:origin x="1380" y="90"/>
      </p:cViewPr>
      <p:guideLst>
        <p:guide pos="3888"/>
        <p:guide orient="horz" pos="40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84" Type="http://customschemas.google.com/relationships/presentationmetadata" Target="metadata"/><Relationship Id="rId89"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8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 Target="slides/slide7.xml"/><Relationship Id="rId85" Type="http://schemas.openxmlformats.org/officeDocument/2006/relationships/commentAuthors" Target="commentAuthors.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8027CB-1A55-7648-8F1C-AD8D625B0815}"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07316DEC-F5CF-B942-A830-C3A2AAF44238}">
      <dgm:prSet phldrT="[Text]"/>
      <dgm:spPr/>
      <dgm:t>
        <a:bodyPr/>
        <a:lstStyle/>
        <a:p>
          <a:r>
            <a:rPr lang="en-US" dirty="0" err="1">
              <a:latin typeface="Times New Roman" panose="02020603050405020304" pitchFamily="18" charset="0"/>
              <a:cs typeface="Times New Roman" panose="02020603050405020304" pitchFamily="18" charset="0"/>
            </a:rPr>
            <a:t>Tốc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p>
      </dgm:t>
    </dgm:pt>
    <dgm:pt modelId="{F11D4DD3-77B8-AA40-8E93-94F1E742AE9A}" type="parTrans" cxnId="{F6F5586F-7D5A-4D4A-BA48-1505CE452D57}">
      <dgm:prSet/>
      <dgm:spPr/>
      <dgm:t>
        <a:bodyPr/>
        <a:lstStyle/>
        <a:p>
          <a:endParaRPr lang="en-US">
            <a:latin typeface="FS PF BeauSans Pro" panose="02000500000000020004" pitchFamily="2" charset="0"/>
          </a:endParaRPr>
        </a:p>
      </dgm:t>
    </dgm:pt>
    <dgm:pt modelId="{15667C57-D8D4-174F-806D-D980AB189156}" type="sibTrans" cxnId="{F6F5586F-7D5A-4D4A-BA48-1505CE452D57}">
      <dgm:prSet/>
      <dgm:spPr/>
      <dgm:t>
        <a:bodyPr/>
        <a:lstStyle/>
        <a:p>
          <a:endParaRPr lang="en-US">
            <a:latin typeface="FS PF BeauSans Pro" panose="02000500000000020004" pitchFamily="2" charset="0"/>
          </a:endParaRPr>
        </a:p>
      </dgm:t>
    </dgm:pt>
    <dgm:pt modelId="{9511247B-F023-074A-AA03-2C3546062307}">
      <dgm:prSet phldrT="[Text]" custT="1"/>
      <dgm:spPr/>
      <dgm:t>
        <a:bodyPr/>
        <a:lstStyle/>
        <a:p>
          <a:r>
            <a:rPr lang="vi-VN" sz="1400" dirty="0">
              <a:latin typeface="Times New Roman" panose="02020603050405020304" pitchFamily="18" charset="0"/>
              <a:cs typeface="Times New Roman" panose="02020603050405020304" pitchFamily="18" charset="0"/>
            </a:rPr>
            <a:t>Viettel Cloud cho phép triển khai môi trường dịch vụ nhanh chóng chỉ sau vài cú click chuột. Những công việc xây dựng hạ tầng trước đây có thể mất tới vài tuần, giờ đây có thể xử lý chỉ trong vài phút với Viettel Cloud. </a:t>
          </a:r>
          <a:endParaRPr lang="en-US" sz="1400" dirty="0">
            <a:latin typeface="Times New Roman" panose="02020603050405020304" pitchFamily="18" charset="0"/>
            <a:cs typeface="Times New Roman" panose="02020603050405020304" pitchFamily="18" charset="0"/>
          </a:endParaRPr>
        </a:p>
      </dgm:t>
    </dgm:pt>
    <dgm:pt modelId="{D7F2E1CB-0FE2-4F4F-AF80-407651454EEF}" type="parTrans" cxnId="{81A52F1D-E998-1A42-883E-732EE81C821B}">
      <dgm:prSet/>
      <dgm:spPr/>
      <dgm:t>
        <a:bodyPr/>
        <a:lstStyle/>
        <a:p>
          <a:endParaRPr lang="en-US">
            <a:latin typeface="FS PF BeauSans Pro" panose="02000500000000020004" pitchFamily="2" charset="0"/>
          </a:endParaRPr>
        </a:p>
      </dgm:t>
    </dgm:pt>
    <dgm:pt modelId="{44C97823-5357-524E-9B6F-6B62FDBA9009}" type="sibTrans" cxnId="{81A52F1D-E998-1A42-883E-732EE81C821B}">
      <dgm:prSet/>
      <dgm:spPr/>
      <dgm:t>
        <a:bodyPr/>
        <a:lstStyle/>
        <a:p>
          <a:endParaRPr lang="en-US">
            <a:latin typeface="FS PF BeauSans Pro" panose="02000500000000020004" pitchFamily="2" charset="0"/>
          </a:endParaRPr>
        </a:p>
      </dgm:t>
    </dgm:pt>
    <dgm:pt modelId="{57DF852F-C06A-E94F-AF60-DCD7F99C8424}">
      <dgm:prSet phldrT="[Text]"/>
      <dgm:spPr/>
      <dgm:t>
        <a:bodyPr/>
        <a:lstStyle/>
        <a:p>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nối</a:t>
          </a:r>
          <a:r>
            <a:rPr lang="en-US" dirty="0">
              <a:latin typeface="Times New Roman" panose="02020603050405020304" pitchFamily="18" charset="0"/>
              <a:cs typeface="Times New Roman" panose="02020603050405020304" pitchFamily="18" charset="0"/>
            </a:rPr>
            <a:t> </a:t>
          </a:r>
        </a:p>
      </dgm:t>
    </dgm:pt>
    <dgm:pt modelId="{C8396540-811B-434A-B49A-E08D96005334}" type="parTrans" cxnId="{51817B7D-6D4E-C346-B3CD-ECE2858B9C48}">
      <dgm:prSet/>
      <dgm:spPr/>
      <dgm:t>
        <a:bodyPr/>
        <a:lstStyle/>
        <a:p>
          <a:endParaRPr lang="en-US">
            <a:latin typeface="FS PF BeauSans Pro" panose="02000500000000020004" pitchFamily="2" charset="0"/>
          </a:endParaRPr>
        </a:p>
      </dgm:t>
    </dgm:pt>
    <dgm:pt modelId="{674644ED-8B34-9C48-A71B-10DC89AD2BB6}" type="sibTrans" cxnId="{51817B7D-6D4E-C346-B3CD-ECE2858B9C48}">
      <dgm:prSet/>
      <dgm:spPr/>
      <dgm:t>
        <a:bodyPr/>
        <a:lstStyle/>
        <a:p>
          <a:endParaRPr lang="en-US">
            <a:latin typeface="FS PF BeauSans Pro" panose="02000500000000020004" pitchFamily="2" charset="0"/>
          </a:endParaRPr>
        </a:p>
      </dgm:t>
    </dgm:pt>
    <dgm:pt modelId="{17F3677D-4C77-004B-A9CE-7A9DB4D0F298}">
      <dgm:prSet phldrT="[Text]" custT="1"/>
      <dgm:spPr/>
      <dgm:t>
        <a:bodyPr/>
        <a:lstStyle/>
        <a:p>
          <a:r>
            <a:rPr lang="vi-VN" sz="1400" dirty="0">
              <a:latin typeface="Times New Roman" panose="02020603050405020304" pitchFamily="18" charset="0"/>
              <a:cs typeface="Times New Roman" panose="02020603050405020304" pitchFamily="18" charset="0"/>
            </a:rPr>
            <a:t>Kết nối mọi lúc mọi nơi thông qua Internet</a:t>
          </a:r>
          <a:endParaRPr lang="en-US" sz="1400" dirty="0">
            <a:latin typeface="Times New Roman" panose="02020603050405020304" pitchFamily="18" charset="0"/>
            <a:cs typeface="Times New Roman" panose="02020603050405020304" pitchFamily="18" charset="0"/>
          </a:endParaRPr>
        </a:p>
      </dgm:t>
    </dgm:pt>
    <dgm:pt modelId="{C05720EB-4994-3446-9665-61ACB2DD2327}" type="parTrans" cxnId="{6F07D7AE-E27F-E640-BCC0-29BED9412BE0}">
      <dgm:prSet/>
      <dgm:spPr/>
      <dgm:t>
        <a:bodyPr/>
        <a:lstStyle/>
        <a:p>
          <a:endParaRPr lang="en-US">
            <a:latin typeface="FS PF BeauSans Pro" panose="02000500000000020004" pitchFamily="2" charset="0"/>
          </a:endParaRPr>
        </a:p>
      </dgm:t>
    </dgm:pt>
    <dgm:pt modelId="{56B93E05-BB94-0642-A38E-E1A239F976E5}" type="sibTrans" cxnId="{6F07D7AE-E27F-E640-BCC0-29BED9412BE0}">
      <dgm:prSet/>
      <dgm:spPr/>
      <dgm:t>
        <a:bodyPr/>
        <a:lstStyle/>
        <a:p>
          <a:endParaRPr lang="en-US">
            <a:latin typeface="FS PF BeauSans Pro" panose="02000500000000020004" pitchFamily="2" charset="0"/>
          </a:endParaRPr>
        </a:p>
      </dgm:t>
    </dgm:pt>
    <dgm:pt modelId="{2E6CF01B-13B8-054E-8E56-8038A3696925}">
      <dgm:prSet phldrT="[Text]"/>
      <dgm:spPr/>
      <dgm:t>
        <a:bodyPr/>
        <a:lstStyle/>
        <a:p>
          <a:r>
            <a:rPr lang="en-US" dirty="0" err="1">
              <a:latin typeface="Times New Roman" panose="02020603050405020304" pitchFamily="18" charset="0"/>
              <a:cs typeface="Times New Roman" panose="02020603050405020304" pitchFamily="18" charset="0"/>
            </a:rPr>
            <a:t>Khôi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phục</a:t>
          </a:r>
          <a:r>
            <a:rPr lang="en-US" dirty="0">
              <a:latin typeface="Times New Roman" panose="02020603050405020304" pitchFamily="18" charset="0"/>
              <a:cs typeface="Times New Roman" panose="02020603050405020304" pitchFamily="18" charset="0"/>
            </a:rPr>
            <a:t> </a:t>
          </a:r>
        </a:p>
      </dgm:t>
    </dgm:pt>
    <dgm:pt modelId="{F9AD1493-AED3-1949-8C5E-2D63F264A5BE}" type="parTrans" cxnId="{EFD37875-0E3C-9644-940C-268930858E67}">
      <dgm:prSet/>
      <dgm:spPr/>
      <dgm:t>
        <a:bodyPr/>
        <a:lstStyle/>
        <a:p>
          <a:endParaRPr lang="en-US">
            <a:latin typeface="FS PF BeauSans Pro" panose="02000500000000020004" pitchFamily="2" charset="0"/>
          </a:endParaRPr>
        </a:p>
      </dgm:t>
    </dgm:pt>
    <dgm:pt modelId="{95E72CA6-62C7-3342-BC49-80A0E3C4F29D}" type="sibTrans" cxnId="{EFD37875-0E3C-9644-940C-268930858E67}">
      <dgm:prSet/>
      <dgm:spPr/>
      <dgm:t>
        <a:bodyPr/>
        <a:lstStyle/>
        <a:p>
          <a:endParaRPr lang="en-US">
            <a:latin typeface="FS PF BeauSans Pro" panose="02000500000000020004" pitchFamily="2" charset="0"/>
          </a:endParaRPr>
        </a:p>
      </dgm:t>
    </dgm:pt>
    <dgm:pt modelId="{0834EDD6-B744-204B-B0D1-8B7B386E46F3}">
      <dgm:prSet phldrT="[Text]" custT="1"/>
      <dgm:spPr/>
      <dgm:t>
        <a:bodyPr/>
        <a:lstStyle/>
        <a:p>
          <a:r>
            <a:rPr lang="vi-VN" sz="1400" dirty="0">
              <a:latin typeface="Times New Roman" panose="02020603050405020304" pitchFamily="18" charset="0"/>
              <a:cs typeface="Times New Roman" panose="02020603050405020304" pitchFamily="18" charset="0"/>
            </a:rPr>
            <a:t>Với các công nghệ trên Viettel Cloud hiện nay, việc sao lưu và khôi phục dữ liệu trở nên nhanh chóng hơn rất nhiều so với hạ tầng vật lý</a:t>
          </a:r>
          <a:endParaRPr lang="en-US" sz="1400" dirty="0">
            <a:latin typeface="Times New Roman" panose="02020603050405020304" pitchFamily="18" charset="0"/>
            <a:cs typeface="Times New Roman" panose="02020603050405020304" pitchFamily="18" charset="0"/>
          </a:endParaRPr>
        </a:p>
      </dgm:t>
    </dgm:pt>
    <dgm:pt modelId="{AD3CD905-0546-F94B-85C7-854F27D55B8A}" type="parTrans" cxnId="{3225528B-7A8D-AE4F-A111-05006381B57A}">
      <dgm:prSet/>
      <dgm:spPr/>
      <dgm:t>
        <a:bodyPr/>
        <a:lstStyle/>
        <a:p>
          <a:endParaRPr lang="en-US">
            <a:latin typeface="FS PF BeauSans Pro" panose="02000500000000020004" pitchFamily="2" charset="0"/>
          </a:endParaRPr>
        </a:p>
      </dgm:t>
    </dgm:pt>
    <dgm:pt modelId="{24A25DA2-7DC7-AC4A-A833-E5724919927F}" type="sibTrans" cxnId="{3225528B-7A8D-AE4F-A111-05006381B57A}">
      <dgm:prSet/>
      <dgm:spPr/>
      <dgm:t>
        <a:bodyPr/>
        <a:lstStyle/>
        <a:p>
          <a:endParaRPr lang="en-US">
            <a:latin typeface="FS PF BeauSans Pro" panose="02000500000000020004" pitchFamily="2" charset="0"/>
          </a:endParaRPr>
        </a:p>
      </dgm:t>
    </dgm:pt>
    <dgm:pt modelId="{B4F2683A-8318-0E46-831C-3CB0B21F173D}">
      <dgm:prSet phldrT="[Text]"/>
      <dgm:spPr/>
      <dgm:t>
        <a:bodyPr/>
        <a:lstStyle/>
        <a:p>
          <a:r>
            <a:rPr lang="en-US" dirty="0" err="1">
              <a:latin typeface="Times New Roman" panose="02020603050405020304" pitchFamily="18" charset="0"/>
              <a:cs typeface="Times New Roman" panose="02020603050405020304" pitchFamily="18" charset="0"/>
            </a:rPr>
            <a:t>Giảm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rủi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ro</a:t>
          </a:r>
          <a:r>
            <a:rPr lang="en-US" dirty="0">
              <a:latin typeface="Times New Roman" panose="02020603050405020304" pitchFamily="18" charset="0"/>
              <a:cs typeface="Times New Roman" panose="02020603050405020304" pitchFamily="18" charset="0"/>
            </a:rPr>
            <a:t> </a:t>
          </a:r>
        </a:p>
      </dgm:t>
    </dgm:pt>
    <dgm:pt modelId="{EC0EA0F0-2CFB-FC49-AC54-78E0F1C77AA4}" type="parTrans" cxnId="{9B671497-30A6-664F-BBC2-ED4AB313D66A}">
      <dgm:prSet/>
      <dgm:spPr/>
      <dgm:t>
        <a:bodyPr/>
        <a:lstStyle/>
        <a:p>
          <a:endParaRPr lang="en-US">
            <a:latin typeface="FS PF BeauSans Pro" panose="02000500000000020004" pitchFamily="2" charset="0"/>
          </a:endParaRPr>
        </a:p>
      </dgm:t>
    </dgm:pt>
    <dgm:pt modelId="{7A4FECE1-1434-354A-B6FB-184E559F56F1}" type="sibTrans" cxnId="{9B671497-30A6-664F-BBC2-ED4AB313D66A}">
      <dgm:prSet/>
      <dgm:spPr/>
      <dgm:t>
        <a:bodyPr/>
        <a:lstStyle/>
        <a:p>
          <a:endParaRPr lang="en-US">
            <a:latin typeface="FS PF BeauSans Pro" panose="02000500000000020004" pitchFamily="2" charset="0"/>
          </a:endParaRPr>
        </a:p>
      </dgm:t>
    </dgm:pt>
    <dgm:pt modelId="{12B2C576-FA9F-F348-8D36-0FA604CB98E6}">
      <dgm:prSet phldrT="[Text]"/>
      <dgm:spPr/>
      <dgm:t>
        <a:bodyPr/>
        <a:lstStyle/>
        <a:p>
          <a:r>
            <a:rPr lang="en-US" dirty="0">
              <a:latin typeface="Times New Roman" panose="02020603050405020304" pitchFamily="18" charset="0"/>
              <a:cs typeface="Times New Roman" panose="02020603050405020304" pitchFamily="18" charset="0"/>
            </a:rPr>
            <a:t>Linh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p>
      </dgm:t>
    </dgm:pt>
    <dgm:pt modelId="{8EA9D2C6-3107-0D47-BFC8-0F1C32CD47DF}" type="parTrans" cxnId="{2A08D60C-29D9-B14C-B10D-4B97F6860D4C}">
      <dgm:prSet/>
      <dgm:spPr/>
      <dgm:t>
        <a:bodyPr/>
        <a:lstStyle/>
        <a:p>
          <a:endParaRPr lang="en-US">
            <a:latin typeface="FS PF BeauSans Pro" panose="02000500000000020004" pitchFamily="2" charset="0"/>
          </a:endParaRPr>
        </a:p>
      </dgm:t>
    </dgm:pt>
    <dgm:pt modelId="{1576C387-D06A-1A48-B2FC-50622E51C0F3}" type="sibTrans" cxnId="{2A08D60C-29D9-B14C-B10D-4B97F6860D4C}">
      <dgm:prSet/>
      <dgm:spPr/>
      <dgm:t>
        <a:bodyPr/>
        <a:lstStyle/>
        <a:p>
          <a:endParaRPr lang="en-US">
            <a:latin typeface="FS PF BeauSans Pro" panose="02000500000000020004" pitchFamily="2" charset="0"/>
          </a:endParaRPr>
        </a:p>
      </dgm:t>
    </dgm:pt>
    <dgm:pt modelId="{98682551-BE49-A742-B17F-AD5211DCB047}">
      <dgm:prSet phldrT="[Text]" custT="1"/>
      <dgm:spPr/>
      <dgm:t>
        <a:bodyPr/>
        <a:lstStyle/>
        <a:p>
          <a:r>
            <a:rPr lang="en-US" sz="1400" dirty="0" err="1">
              <a:latin typeface="Times New Roman" panose="02020603050405020304" pitchFamily="18" charset="0"/>
              <a:cs typeface="Times New Roman" panose="02020603050405020304" pitchFamily="18" charset="0"/>
            </a:rPr>
            <a:t>Viettel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chịu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trách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nhiệm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quản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lý</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cập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nhật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bảo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trì</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tầng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phần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cứng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và</a:t>
          </a:r>
          <a:r>
            <a:rPr lang="en-US" sz="1400" dirty="0">
              <a:latin typeface="Times New Roman" panose="02020603050405020304" pitchFamily="18" charset="0"/>
              <a:cs typeface="Times New Roman" panose="02020603050405020304" pitchFamily="18" charset="0"/>
            </a:rPr>
            <a:t> cam </a:t>
          </a:r>
          <a:r>
            <a:rPr lang="en-US" sz="1400" dirty="0" err="1">
              <a:latin typeface="Times New Roman" panose="02020603050405020304" pitchFamily="18" charset="0"/>
              <a:cs typeface="Times New Roman" panose="02020603050405020304" pitchFamily="18" charset="0"/>
            </a:rPr>
            <a:t>kết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tính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liên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tục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với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tất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cả</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các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dịch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vụ</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Viettel</a:t>
          </a:r>
          <a:r>
            <a:rPr lang="en-US" sz="1400" dirty="0">
              <a:latin typeface="Times New Roman" panose="02020603050405020304" pitchFamily="18" charset="0"/>
              <a:cs typeface="Times New Roman" panose="02020603050405020304" pitchFamily="18" charset="0"/>
            </a:rPr>
            <a:t> Cloud. </a:t>
          </a:r>
        </a:p>
      </dgm:t>
    </dgm:pt>
    <dgm:pt modelId="{D3CD8A4D-00A1-2E48-A7F4-8ADA13D46B8E}" type="parTrans" cxnId="{F2CBD940-7EC9-9D48-BE2B-CA0E4BE7D6ED}">
      <dgm:prSet/>
      <dgm:spPr/>
      <dgm:t>
        <a:bodyPr/>
        <a:lstStyle/>
        <a:p>
          <a:endParaRPr lang="en-US">
            <a:latin typeface="FS PF BeauSans Pro" panose="02000500000000020004" pitchFamily="2" charset="0"/>
          </a:endParaRPr>
        </a:p>
      </dgm:t>
    </dgm:pt>
    <dgm:pt modelId="{366385B9-EF1A-FA4D-B460-C9E4EAA2A3FC}" type="sibTrans" cxnId="{F2CBD940-7EC9-9D48-BE2B-CA0E4BE7D6ED}">
      <dgm:prSet/>
      <dgm:spPr/>
      <dgm:t>
        <a:bodyPr/>
        <a:lstStyle/>
        <a:p>
          <a:endParaRPr lang="en-US">
            <a:latin typeface="FS PF BeauSans Pro" panose="02000500000000020004" pitchFamily="2" charset="0"/>
          </a:endParaRPr>
        </a:p>
      </dgm:t>
    </dgm:pt>
    <dgm:pt modelId="{249A12D9-3458-664A-848C-C5E32FBAC373}">
      <dgm:prSet phldrT="[Text]"/>
      <dgm:spPr/>
      <dgm:t>
        <a:bodyPr/>
        <a:lstStyle/>
        <a:p>
          <a:r>
            <a:rPr lang="en-US" dirty="0" err="1">
              <a:latin typeface="Times New Roman" panose="02020603050405020304" pitchFamily="18" charset="0"/>
              <a:cs typeface="Times New Roman" panose="02020603050405020304" pitchFamily="18" charset="0"/>
            </a:rPr>
            <a:t>Cạnh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p>
      </dgm:t>
    </dgm:pt>
    <dgm:pt modelId="{7CCA54BD-BDD7-D341-865E-492FF4A90EC0}" type="parTrans" cxnId="{38B71798-F47E-CE49-8356-FA8079CBD984}">
      <dgm:prSet/>
      <dgm:spPr/>
      <dgm:t>
        <a:bodyPr/>
        <a:lstStyle/>
        <a:p>
          <a:endParaRPr lang="en-US">
            <a:latin typeface="FS PF BeauSans Pro" panose="02000500000000020004" pitchFamily="2" charset="0"/>
          </a:endParaRPr>
        </a:p>
      </dgm:t>
    </dgm:pt>
    <dgm:pt modelId="{CCF7BA95-512A-B34C-BA33-94523ACD91AA}" type="sibTrans" cxnId="{38B71798-F47E-CE49-8356-FA8079CBD984}">
      <dgm:prSet/>
      <dgm:spPr/>
      <dgm:t>
        <a:bodyPr/>
        <a:lstStyle/>
        <a:p>
          <a:endParaRPr lang="en-US">
            <a:latin typeface="FS PF BeauSans Pro" panose="02000500000000020004" pitchFamily="2" charset="0"/>
          </a:endParaRPr>
        </a:p>
      </dgm:t>
    </dgm:pt>
    <dgm:pt modelId="{3F96389C-78E3-B346-9EF8-8385457469DE}">
      <dgm:prSet custT="1"/>
      <dgm:spPr/>
      <dgm:t>
        <a:bodyPr/>
        <a:lstStyle/>
        <a:p>
          <a:r>
            <a:rPr lang="en-US" sz="1400" dirty="0" err="1">
              <a:latin typeface="Times New Roman" panose="02020603050405020304" pitchFamily="18" charset="0"/>
              <a:cs typeface="Times New Roman" panose="02020603050405020304" pitchFamily="18" charset="0"/>
            </a:rPr>
            <a:t>Có</a:t>
          </a:r>
          <a:r>
            <a:rPr lang="en-US" sz="1400" dirty="0">
              <a:latin typeface="Times New Roman" panose="02020603050405020304" pitchFamily="18" charset="0"/>
              <a:cs typeface="Times New Roman" panose="02020603050405020304" pitchFamily="18" charset="0"/>
            </a:rPr>
            <a:t> thể chia sẻ dữ liệu và làm việc cộng tác</a:t>
          </a:r>
        </a:p>
      </dgm:t>
    </dgm:pt>
    <dgm:pt modelId="{950A755C-04C0-B544-827E-E0C3093C7541}" type="parTrans" cxnId="{D67A0C89-38FA-924B-A90B-AEBFA8E34FC8}">
      <dgm:prSet/>
      <dgm:spPr/>
      <dgm:t>
        <a:bodyPr/>
        <a:lstStyle/>
        <a:p>
          <a:endParaRPr lang="en-US">
            <a:latin typeface="FS PF BeauSans Pro" panose="02000500000000020004" pitchFamily="2" charset="0"/>
          </a:endParaRPr>
        </a:p>
      </dgm:t>
    </dgm:pt>
    <dgm:pt modelId="{AF8CD4A7-FF8D-1845-A198-BE1CCDD882FC}" type="sibTrans" cxnId="{D67A0C89-38FA-924B-A90B-AEBFA8E34FC8}">
      <dgm:prSet/>
      <dgm:spPr/>
      <dgm:t>
        <a:bodyPr/>
        <a:lstStyle/>
        <a:p>
          <a:endParaRPr lang="en-US">
            <a:latin typeface="FS PF BeauSans Pro" panose="02000500000000020004" pitchFamily="2" charset="0"/>
          </a:endParaRPr>
        </a:p>
      </dgm:t>
    </dgm:pt>
    <dgm:pt modelId="{5D2C9453-0297-1F4E-BFCC-3007CE107779}">
      <dgm:prSet phldrT="[Text]" custT="1"/>
      <dgm:spPr/>
      <dgm:t>
        <a:bodyPr/>
        <a:lstStyle/>
        <a:p>
          <a:r>
            <a:rPr lang="vi-VN" sz="1400" dirty="0">
              <a:latin typeface="Times New Roman" panose="02020603050405020304" pitchFamily="18" charset="0"/>
              <a:cs typeface="Times New Roman" panose="02020603050405020304" pitchFamily="18" charset="0"/>
            </a:rPr>
            <a:t>Viettel Cloud có khả năng tự động mở rộng hoặc thu gọn tài nguyên vô cùng linh hoạt theo đúng nhu cầu người sử dụng. Chi phí sử dụng tài nguyên Cloud luôn là tối ưu. </a:t>
          </a:r>
          <a:endParaRPr lang="en-US" sz="1400" dirty="0">
            <a:latin typeface="Times New Roman" panose="02020603050405020304" pitchFamily="18" charset="0"/>
            <a:cs typeface="Times New Roman" panose="02020603050405020304" pitchFamily="18" charset="0"/>
          </a:endParaRPr>
        </a:p>
      </dgm:t>
    </dgm:pt>
    <dgm:pt modelId="{A032864C-47EF-5942-8613-62EDAC09B9BA}" type="parTrans" cxnId="{F2EE4810-AC97-9D4D-9600-3DC7553B9221}">
      <dgm:prSet/>
      <dgm:spPr/>
      <dgm:t>
        <a:bodyPr/>
        <a:lstStyle/>
        <a:p>
          <a:endParaRPr lang="en-US">
            <a:latin typeface="FS PF BeauSans Pro" panose="02000500000000020004" pitchFamily="2" charset="0"/>
          </a:endParaRPr>
        </a:p>
      </dgm:t>
    </dgm:pt>
    <dgm:pt modelId="{B128AA36-CAE4-8948-B6F5-B3917C8ADCE0}" type="sibTrans" cxnId="{F2EE4810-AC97-9D4D-9600-3DC7553B9221}">
      <dgm:prSet/>
      <dgm:spPr/>
      <dgm:t>
        <a:bodyPr/>
        <a:lstStyle/>
        <a:p>
          <a:endParaRPr lang="en-US">
            <a:latin typeface="FS PF BeauSans Pro" panose="02000500000000020004" pitchFamily="2" charset="0"/>
          </a:endParaRPr>
        </a:p>
      </dgm:t>
    </dgm:pt>
    <dgm:pt modelId="{B8CB1720-B459-7444-8DAE-5C6E9E223C12}">
      <dgm:prSet phldrT="[Text]" custT="1"/>
      <dgm:spPr/>
      <dgm:t>
        <a:bodyPr/>
        <a:lstStyle/>
        <a:p>
          <a:r>
            <a:rPr lang="vi-VN" sz="1400" dirty="0">
              <a:latin typeface="Times New Roman" panose="02020603050405020304" pitchFamily="18" charset="0"/>
              <a:cs typeface="Times New Roman" panose="02020603050405020304" pitchFamily="18" charset="0"/>
            </a:rPr>
            <a:t>Khi sử dụng Viettel Cloud, doanh nghiệp tiết kiệm được chi phí, thời gian và quản lý hạ tầng Công nghệ thông tin, có thể tập trung nhiều hơn để phát triển kinh doanh, sản phẩm tốt hơn và với tốc độ nhanh hơn</a:t>
          </a:r>
          <a:endParaRPr lang="en-US" sz="1400" dirty="0">
            <a:latin typeface="Times New Roman" panose="02020603050405020304" pitchFamily="18" charset="0"/>
            <a:cs typeface="Times New Roman" panose="02020603050405020304" pitchFamily="18" charset="0"/>
          </a:endParaRPr>
        </a:p>
      </dgm:t>
    </dgm:pt>
    <dgm:pt modelId="{F7998AA5-0166-D843-9AEC-405DF9F1E299}" type="parTrans" cxnId="{5BC54858-3847-334B-BD93-A9790961942A}">
      <dgm:prSet/>
      <dgm:spPr/>
      <dgm:t>
        <a:bodyPr/>
        <a:lstStyle/>
        <a:p>
          <a:endParaRPr lang="en-US">
            <a:latin typeface="FS PF BeauSans Pro" panose="02000500000000020004" pitchFamily="2" charset="0"/>
          </a:endParaRPr>
        </a:p>
      </dgm:t>
    </dgm:pt>
    <dgm:pt modelId="{3A37C247-C12B-BE49-A2D3-AF6CB2E09719}" type="sibTrans" cxnId="{5BC54858-3847-334B-BD93-A9790961942A}">
      <dgm:prSet/>
      <dgm:spPr/>
      <dgm:t>
        <a:bodyPr/>
        <a:lstStyle/>
        <a:p>
          <a:endParaRPr lang="en-US">
            <a:latin typeface="FS PF BeauSans Pro" panose="02000500000000020004" pitchFamily="2" charset="0"/>
          </a:endParaRPr>
        </a:p>
      </dgm:t>
    </dgm:pt>
    <dgm:pt modelId="{F41E2B7D-1200-D347-AF0A-AB737DC7460D}">
      <dgm:prSet phldrT="[Text]"/>
      <dgm:spPr/>
      <dgm:t>
        <a:bodyPr/>
        <a:lstStyle/>
        <a:p>
          <a:r>
            <a:rPr lang="en-US" dirty="0">
              <a:latin typeface="Times New Roman" panose="02020603050405020304" pitchFamily="18" charset="0"/>
              <a:cs typeface="Times New Roman" panose="02020603050405020304" pitchFamily="18" charset="0"/>
            </a:rPr>
            <a:t>Uptime 99,99%</a:t>
          </a:r>
        </a:p>
      </dgm:t>
    </dgm:pt>
    <dgm:pt modelId="{184010CA-623A-9848-8B40-FD45155D0D56}" type="parTrans" cxnId="{C00E097E-6A28-8B4D-BC7C-C86527358A35}">
      <dgm:prSet/>
      <dgm:spPr/>
      <dgm:t>
        <a:bodyPr/>
        <a:lstStyle/>
        <a:p>
          <a:endParaRPr lang="en-US">
            <a:latin typeface="FS PF BeauSans Pro" panose="02000500000000020004" pitchFamily="2" charset="0"/>
          </a:endParaRPr>
        </a:p>
      </dgm:t>
    </dgm:pt>
    <dgm:pt modelId="{289D1F1F-C94A-3F48-B7A7-44E3E9022CB7}" type="sibTrans" cxnId="{C00E097E-6A28-8B4D-BC7C-C86527358A35}">
      <dgm:prSet/>
      <dgm:spPr/>
      <dgm:t>
        <a:bodyPr/>
        <a:lstStyle/>
        <a:p>
          <a:endParaRPr lang="en-US">
            <a:latin typeface="FS PF BeauSans Pro" panose="02000500000000020004" pitchFamily="2" charset="0"/>
          </a:endParaRPr>
        </a:p>
      </dgm:t>
    </dgm:pt>
    <dgm:pt modelId="{12C0D422-6058-C545-BF79-79BE6094F039}">
      <dgm:prSet phldrT="[Text]" custT="1"/>
      <dgm:spPr/>
      <dgm:t>
        <a:bodyPr/>
        <a:lstStyle/>
        <a:p>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Kênh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hỗ</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trợ</a:t>
          </a:r>
          <a:r>
            <a:rPr lang="en-US" sz="1400" dirty="0">
              <a:latin typeface="Times New Roman" panose="02020603050405020304" pitchFamily="18" charset="0"/>
              <a:cs typeface="Times New Roman" panose="02020603050405020304" pitchFamily="18" charset="0"/>
            </a:rPr>
            <a:t>: 24/7/365 </a:t>
          </a:r>
        </a:p>
      </dgm:t>
    </dgm:pt>
    <dgm:pt modelId="{EB175D9D-D5D1-644F-A494-6A9D90D08086}" type="parTrans" cxnId="{F8795C1F-3D1C-8548-9543-521B6DBA5756}">
      <dgm:prSet/>
      <dgm:spPr/>
      <dgm:t>
        <a:bodyPr/>
        <a:lstStyle/>
        <a:p>
          <a:endParaRPr lang="en-US">
            <a:latin typeface="FS PF BeauSans Pro" panose="02000500000000020004" pitchFamily="2" charset="0"/>
          </a:endParaRPr>
        </a:p>
      </dgm:t>
    </dgm:pt>
    <dgm:pt modelId="{8F6730F0-41FC-F342-880E-6E8F35DFB7D8}" type="sibTrans" cxnId="{F8795C1F-3D1C-8548-9543-521B6DBA5756}">
      <dgm:prSet/>
      <dgm:spPr/>
      <dgm:t>
        <a:bodyPr/>
        <a:lstStyle/>
        <a:p>
          <a:endParaRPr lang="en-US">
            <a:latin typeface="FS PF BeauSans Pro" panose="02000500000000020004" pitchFamily="2" charset="0"/>
          </a:endParaRPr>
        </a:p>
      </dgm:t>
    </dgm:pt>
    <dgm:pt modelId="{BEAD6821-0BC7-DD4C-983C-C807EF96F99C}">
      <dgm:prSet custT="1"/>
      <dgm:spPr/>
      <dgm:t>
        <a:bodyPr/>
        <a:lstStyle/>
        <a:p>
          <a:r>
            <a:rPr lang="en-US" sz="1400" dirty="0" err="1">
              <a:latin typeface="Times New Roman" panose="02020603050405020304" pitchFamily="18" charset="0"/>
              <a:cs typeface="Times New Roman" panose="02020603050405020304" pitchFamily="18" charset="0"/>
            </a:rPr>
            <a:t>Hoạt</a:t>
          </a:r>
          <a:r>
            <a:rPr lang="en-US" sz="1400" dirty="0">
              <a:latin typeface="Times New Roman" panose="02020603050405020304" pitchFamily="18" charset="0"/>
              <a:cs typeface="Times New Roman" panose="02020603050405020304" pitchFamily="18" charset="0"/>
            </a:rPr>
            <a:t> động theo các tiêu chuẩn an ninh, an toàn </a:t>
          </a:r>
          <a:r>
            <a:rPr lang="en-US" sz="1400" dirty="0" err="1">
              <a:latin typeface="Times New Roman" panose="02020603050405020304" pitchFamily="18" charset="0"/>
              <a:cs typeface="Times New Roman" panose="02020603050405020304" pitchFamily="18" charset="0"/>
            </a:rPr>
            <a:t>quốc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tế</a:t>
          </a:r>
          <a:endParaRPr lang="en-US" sz="1400" dirty="0">
            <a:latin typeface="Times New Roman" panose="02020603050405020304" pitchFamily="18" charset="0"/>
            <a:cs typeface="Times New Roman" panose="02020603050405020304" pitchFamily="18" charset="0"/>
          </a:endParaRPr>
        </a:p>
      </dgm:t>
    </dgm:pt>
    <dgm:pt modelId="{D7EECDA3-F000-234C-AC49-144C4FA31955}" type="parTrans" cxnId="{1530D7BE-5652-E047-877E-74FD63FCDF54}">
      <dgm:prSet/>
      <dgm:spPr/>
      <dgm:t>
        <a:bodyPr/>
        <a:lstStyle/>
        <a:p>
          <a:endParaRPr lang="en-US">
            <a:latin typeface="FS PF BeauSans Pro" panose="02000500000000020004" pitchFamily="2" charset="0"/>
          </a:endParaRPr>
        </a:p>
      </dgm:t>
    </dgm:pt>
    <dgm:pt modelId="{9CCC00D7-4C28-974B-8DC5-51FC3AA1C99D}" type="sibTrans" cxnId="{1530D7BE-5652-E047-877E-74FD63FCDF54}">
      <dgm:prSet/>
      <dgm:spPr/>
      <dgm:t>
        <a:bodyPr/>
        <a:lstStyle/>
        <a:p>
          <a:endParaRPr lang="en-US">
            <a:latin typeface="FS PF BeauSans Pro" panose="02000500000000020004" pitchFamily="2" charset="0"/>
          </a:endParaRPr>
        </a:p>
      </dgm:t>
    </dgm:pt>
    <dgm:pt modelId="{69352D98-ED57-3447-9C32-645265B5EF53}" type="pres">
      <dgm:prSet presAssocID="{AF8027CB-1A55-7648-8F1C-AD8D625B0815}" presName="Name0" presStyleCnt="0">
        <dgm:presLayoutVars>
          <dgm:dir/>
          <dgm:animLvl val="lvl"/>
          <dgm:resizeHandles val="exact"/>
        </dgm:presLayoutVars>
      </dgm:prSet>
      <dgm:spPr/>
      <dgm:t>
        <a:bodyPr/>
        <a:lstStyle/>
        <a:p>
          <a:endParaRPr lang="en-US"/>
        </a:p>
      </dgm:t>
    </dgm:pt>
    <dgm:pt modelId="{E5081BB9-2539-7342-AA6C-153A2E5F9707}" type="pres">
      <dgm:prSet presAssocID="{07316DEC-F5CF-B942-A830-C3A2AAF44238}" presName="linNode" presStyleCnt="0"/>
      <dgm:spPr/>
    </dgm:pt>
    <dgm:pt modelId="{39EDCEE9-ECDA-AA45-A934-6191BF2A6CEC}" type="pres">
      <dgm:prSet presAssocID="{07316DEC-F5CF-B942-A830-C3A2AAF44238}" presName="parentText" presStyleLbl="node1" presStyleIdx="0" presStyleCnt="7" custScaleX="58335">
        <dgm:presLayoutVars>
          <dgm:chMax val="1"/>
          <dgm:bulletEnabled val="1"/>
        </dgm:presLayoutVars>
      </dgm:prSet>
      <dgm:spPr/>
      <dgm:t>
        <a:bodyPr/>
        <a:lstStyle/>
        <a:p>
          <a:endParaRPr lang="en-US"/>
        </a:p>
      </dgm:t>
    </dgm:pt>
    <dgm:pt modelId="{C27891B6-1C73-024D-9DA8-BF33577F7747}" type="pres">
      <dgm:prSet presAssocID="{07316DEC-F5CF-B942-A830-C3A2AAF44238}" presName="descendantText" presStyleLbl="alignAccFollowNode1" presStyleIdx="0" presStyleCnt="7">
        <dgm:presLayoutVars>
          <dgm:bulletEnabled val="1"/>
        </dgm:presLayoutVars>
      </dgm:prSet>
      <dgm:spPr/>
      <dgm:t>
        <a:bodyPr/>
        <a:lstStyle/>
        <a:p>
          <a:endParaRPr lang="en-US"/>
        </a:p>
      </dgm:t>
    </dgm:pt>
    <dgm:pt modelId="{1E1A90DE-7243-FD48-84E0-484813AD57F0}" type="pres">
      <dgm:prSet presAssocID="{15667C57-D8D4-174F-806D-D980AB189156}" presName="sp" presStyleCnt="0"/>
      <dgm:spPr/>
    </dgm:pt>
    <dgm:pt modelId="{7FC0114B-5FB8-2743-8C55-F9AC717BBB31}" type="pres">
      <dgm:prSet presAssocID="{57DF852F-C06A-E94F-AF60-DCD7F99C8424}" presName="linNode" presStyleCnt="0"/>
      <dgm:spPr/>
    </dgm:pt>
    <dgm:pt modelId="{82904F6E-5032-5F47-9197-2BA30C12C3B1}" type="pres">
      <dgm:prSet presAssocID="{57DF852F-C06A-E94F-AF60-DCD7F99C8424}" presName="parentText" presStyleLbl="node1" presStyleIdx="1" presStyleCnt="7" custScaleX="58335">
        <dgm:presLayoutVars>
          <dgm:chMax val="1"/>
          <dgm:bulletEnabled val="1"/>
        </dgm:presLayoutVars>
      </dgm:prSet>
      <dgm:spPr/>
      <dgm:t>
        <a:bodyPr/>
        <a:lstStyle/>
        <a:p>
          <a:endParaRPr lang="en-US"/>
        </a:p>
      </dgm:t>
    </dgm:pt>
    <dgm:pt modelId="{1EBD6046-5A27-914A-BF52-74D82D2C6B5E}" type="pres">
      <dgm:prSet presAssocID="{57DF852F-C06A-E94F-AF60-DCD7F99C8424}" presName="descendantText" presStyleLbl="alignAccFollowNode1" presStyleIdx="1" presStyleCnt="7">
        <dgm:presLayoutVars>
          <dgm:bulletEnabled val="1"/>
        </dgm:presLayoutVars>
      </dgm:prSet>
      <dgm:spPr/>
      <dgm:t>
        <a:bodyPr/>
        <a:lstStyle/>
        <a:p>
          <a:endParaRPr lang="en-US"/>
        </a:p>
      </dgm:t>
    </dgm:pt>
    <dgm:pt modelId="{5F780D51-0CDC-4742-921E-35FB6A180B51}" type="pres">
      <dgm:prSet presAssocID="{674644ED-8B34-9C48-A71B-10DC89AD2BB6}" presName="sp" presStyleCnt="0"/>
      <dgm:spPr/>
    </dgm:pt>
    <dgm:pt modelId="{512A22CD-A17A-BD4C-8EFD-632101D5DAD6}" type="pres">
      <dgm:prSet presAssocID="{2E6CF01B-13B8-054E-8E56-8038A3696925}" presName="linNode" presStyleCnt="0"/>
      <dgm:spPr/>
    </dgm:pt>
    <dgm:pt modelId="{5781345F-28A6-8149-B139-22B5C274D869}" type="pres">
      <dgm:prSet presAssocID="{2E6CF01B-13B8-054E-8E56-8038A3696925}" presName="parentText" presStyleLbl="node1" presStyleIdx="2" presStyleCnt="7" custScaleX="58335">
        <dgm:presLayoutVars>
          <dgm:chMax val="1"/>
          <dgm:bulletEnabled val="1"/>
        </dgm:presLayoutVars>
      </dgm:prSet>
      <dgm:spPr/>
      <dgm:t>
        <a:bodyPr/>
        <a:lstStyle/>
        <a:p>
          <a:endParaRPr lang="en-US"/>
        </a:p>
      </dgm:t>
    </dgm:pt>
    <dgm:pt modelId="{39FBB674-CF64-8442-A83F-A1B8A40BB027}" type="pres">
      <dgm:prSet presAssocID="{2E6CF01B-13B8-054E-8E56-8038A3696925}" presName="descendantText" presStyleLbl="alignAccFollowNode1" presStyleIdx="2" presStyleCnt="7">
        <dgm:presLayoutVars>
          <dgm:bulletEnabled val="1"/>
        </dgm:presLayoutVars>
      </dgm:prSet>
      <dgm:spPr/>
      <dgm:t>
        <a:bodyPr/>
        <a:lstStyle/>
        <a:p>
          <a:endParaRPr lang="en-US"/>
        </a:p>
      </dgm:t>
    </dgm:pt>
    <dgm:pt modelId="{169625C0-0029-C04F-B93C-679339E1948A}" type="pres">
      <dgm:prSet presAssocID="{95E72CA6-62C7-3342-BC49-80A0E3C4F29D}" presName="sp" presStyleCnt="0"/>
      <dgm:spPr/>
    </dgm:pt>
    <dgm:pt modelId="{739BFDB0-0F91-A449-8FD9-0089930AA3B6}" type="pres">
      <dgm:prSet presAssocID="{B4F2683A-8318-0E46-831C-3CB0B21F173D}" presName="linNode" presStyleCnt="0"/>
      <dgm:spPr/>
    </dgm:pt>
    <dgm:pt modelId="{F764847E-153A-E340-B1E3-20DD6BD1DA34}" type="pres">
      <dgm:prSet presAssocID="{B4F2683A-8318-0E46-831C-3CB0B21F173D}" presName="parentText" presStyleLbl="node1" presStyleIdx="3" presStyleCnt="7" custScaleX="58335">
        <dgm:presLayoutVars>
          <dgm:chMax val="1"/>
          <dgm:bulletEnabled val="1"/>
        </dgm:presLayoutVars>
      </dgm:prSet>
      <dgm:spPr/>
      <dgm:t>
        <a:bodyPr/>
        <a:lstStyle/>
        <a:p>
          <a:endParaRPr lang="en-US"/>
        </a:p>
      </dgm:t>
    </dgm:pt>
    <dgm:pt modelId="{7DB8F2C8-60C2-AD4A-AE00-5AE1A030F2C9}" type="pres">
      <dgm:prSet presAssocID="{B4F2683A-8318-0E46-831C-3CB0B21F173D}" presName="descendantText" presStyleLbl="alignAccFollowNode1" presStyleIdx="3" presStyleCnt="7">
        <dgm:presLayoutVars>
          <dgm:bulletEnabled val="1"/>
        </dgm:presLayoutVars>
      </dgm:prSet>
      <dgm:spPr/>
      <dgm:t>
        <a:bodyPr/>
        <a:lstStyle/>
        <a:p>
          <a:endParaRPr lang="en-US"/>
        </a:p>
      </dgm:t>
    </dgm:pt>
    <dgm:pt modelId="{DBEECC24-BC3E-944A-B1D5-E0A63342A154}" type="pres">
      <dgm:prSet presAssocID="{7A4FECE1-1434-354A-B6FB-184E559F56F1}" presName="sp" presStyleCnt="0"/>
      <dgm:spPr/>
    </dgm:pt>
    <dgm:pt modelId="{9B1BFEBB-3547-C84D-A549-6657AAFC9FA1}" type="pres">
      <dgm:prSet presAssocID="{12B2C576-FA9F-F348-8D36-0FA604CB98E6}" presName="linNode" presStyleCnt="0"/>
      <dgm:spPr/>
    </dgm:pt>
    <dgm:pt modelId="{C6B22BC1-36E3-504C-A454-679244860133}" type="pres">
      <dgm:prSet presAssocID="{12B2C576-FA9F-F348-8D36-0FA604CB98E6}" presName="parentText" presStyleLbl="node1" presStyleIdx="4" presStyleCnt="7" custScaleX="58335">
        <dgm:presLayoutVars>
          <dgm:chMax val="1"/>
          <dgm:bulletEnabled val="1"/>
        </dgm:presLayoutVars>
      </dgm:prSet>
      <dgm:spPr/>
      <dgm:t>
        <a:bodyPr/>
        <a:lstStyle/>
        <a:p>
          <a:endParaRPr lang="en-US"/>
        </a:p>
      </dgm:t>
    </dgm:pt>
    <dgm:pt modelId="{E81FDC9B-2DBF-574B-8C5D-AFC8A21B32AB}" type="pres">
      <dgm:prSet presAssocID="{12B2C576-FA9F-F348-8D36-0FA604CB98E6}" presName="descendantText" presStyleLbl="alignAccFollowNode1" presStyleIdx="4" presStyleCnt="7">
        <dgm:presLayoutVars>
          <dgm:bulletEnabled val="1"/>
        </dgm:presLayoutVars>
      </dgm:prSet>
      <dgm:spPr/>
      <dgm:t>
        <a:bodyPr/>
        <a:lstStyle/>
        <a:p>
          <a:endParaRPr lang="en-US"/>
        </a:p>
      </dgm:t>
    </dgm:pt>
    <dgm:pt modelId="{AADDAC14-73A6-734E-9BBA-66283B53120F}" type="pres">
      <dgm:prSet presAssocID="{1576C387-D06A-1A48-B2FC-50622E51C0F3}" presName="sp" presStyleCnt="0"/>
      <dgm:spPr/>
    </dgm:pt>
    <dgm:pt modelId="{88218D05-A8BD-7146-A47D-B835CE900359}" type="pres">
      <dgm:prSet presAssocID="{249A12D9-3458-664A-848C-C5E32FBAC373}" presName="linNode" presStyleCnt="0"/>
      <dgm:spPr/>
    </dgm:pt>
    <dgm:pt modelId="{9A16C76C-41C0-B24C-BCAD-F05262273838}" type="pres">
      <dgm:prSet presAssocID="{249A12D9-3458-664A-848C-C5E32FBAC373}" presName="parentText" presStyleLbl="node1" presStyleIdx="5" presStyleCnt="7" custScaleX="58335">
        <dgm:presLayoutVars>
          <dgm:chMax val="1"/>
          <dgm:bulletEnabled val="1"/>
        </dgm:presLayoutVars>
      </dgm:prSet>
      <dgm:spPr/>
      <dgm:t>
        <a:bodyPr/>
        <a:lstStyle/>
        <a:p>
          <a:endParaRPr lang="en-US"/>
        </a:p>
      </dgm:t>
    </dgm:pt>
    <dgm:pt modelId="{8E4C3715-CB0E-E14D-B583-8157E39857D3}" type="pres">
      <dgm:prSet presAssocID="{249A12D9-3458-664A-848C-C5E32FBAC373}" presName="descendantText" presStyleLbl="alignAccFollowNode1" presStyleIdx="5" presStyleCnt="7">
        <dgm:presLayoutVars>
          <dgm:bulletEnabled val="1"/>
        </dgm:presLayoutVars>
      </dgm:prSet>
      <dgm:spPr/>
      <dgm:t>
        <a:bodyPr/>
        <a:lstStyle/>
        <a:p>
          <a:endParaRPr lang="en-US"/>
        </a:p>
      </dgm:t>
    </dgm:pt>
    <dgm:pt modelId="{DA6AB914-D258-744E-A57C-9AB51F15EC48}" type="pres">
      <dgm:prSet presAssocID="{CCF7BA95-512A-B34C-BA33-94523ACD91AA}" presName="sp" presStyleCnt="0"/>
      <dgm:spPr/>
    </dgm:pt>
    <dgm:pt modelId="{FDFEFA8A-414C-114B-BF22-0F8ABB3FCB42}" type="pres">
      <dgm:prSet presAssocID="{F41E2B7D-1200-D347-AF0A-AB737DC7460D}" presName="linNode" presStyleCnt="0"/>
      <dgm:spPr/>
    </dgm:pt>
    <dgm:pt modelId="{F95E960D-D2E9-614F-87DD-96D243CC408C}" type="pres">
      <dgm:prSet presAssocID="{F41E2B7D-1200-D347-AF0A-AB737DC7460D}" presName="parentText" presStyleLbl="node1" presStyleIdx="6" presStyleCnt="7" custScaleX="58335">
        <dgm:presLayoutVars>
          <dgm:chMax val="1"/>
          <dgm:bulletEnabled val="1"/>
        </dgm:presLayoutVars>
      </dgm:prSet>
      <dgm:spPr/>
      <dgm:t>
        <a:bodyPr/>
        <a:lstStyle/>
        <a:p>
          <a:endParaRPr lang="en-US"/>
        </a:p>
      </dgm:t>
    </dgm:pt>
    <dgm:pt modelId="{1B384282-4D2D-8D48-AF5C-5071735634ED}" type="pres">
      <dgm:prSet presAssocID="{F41E2B7D-1200-D347-AF0A-AB737DC7460D}" presName="descendantText" presStyleLbl="alignAccFollowNode1" presStyleIdx="6" presStyleCnt="7">
        <dgm:presLayoutVars>
          <dgm:bulletEnabled val="1"/>
        </dgm:presLayoutVars>
      </dgm:prSet>
      <dgm:spPr/>
      <dgm:t>
        <a:bodyPr/>
        <a:lstStyle/>
        <a:p>
          <a:endParaRPr lang="en-US"/>
        </a:p>
      </dgm:t>
    </dgm:pt>
  </dgm:ptLst>
  <dgm:cxnLst>
    <dgm:cxn modelId="{3225528B-7A8D-AE4F-A111-05006381B57A}" srcId="{2E6CF01B-13B8-054E-8E56-8038A3696925}" destId="{0834EDD6-B744-204B-B0D1-8B7B386E46F3}" srcOrd="0" destOrd="0" parTransId="{AD3CD905-0546-F94B-85C7-854F27D55B8A}" sibTransId="{24A25DA2-7DC7-AC4A-A833-E5724919927F}"/>
    <dgm:cxn modelId="{1530D7BE-5652-E047-877E-74FD63FCDF54}" srcId="{F41E2B7D-1200-D347-AF0A-AB737DC7460D}" destId="{BEAD6821-0BC7-DD4C-983C-C807EF96F99C}" srcOrd="1" destOrd="0" parTransId="{D7EECDA3-F000-234C-AC49-144C4FA31955}" sibTransId="{9CCC00D7-4C28-974B-8DC5-51FC3AA1C99D}"/>
    <dgm:cxn modelId="{F98BDC28-9341-3B44-BB80-7F9A7CA5EACA}" type="presOf" srcId="{BEAD6821-0BC7-DD4C-983C-C807EF96F99C}" destId="{1B384282-4D2D-8D48-AF5C-5071735634ED}" srcOrd="0" destOrd="1" presId="urn:microsoft.com/office/officeart/2005/8/layout/vList5"/>
    <dgm:cxn modelId="{57095BB4-71EB-0C40-BE7A-A5477D6FFCDF}" type="presOf" srcId="{12B2C576-FA9F-F348-8D36-0FA604CB98E6}" destId="{C6B22BC1-36E3-504C-A454-679244860133}" srcOrd="0" destOrd="0" presId="urn:microsoft.com/office/officeart/2005/8/layout/vList5"/>
    <dgm:cxn modelId="{99C0A0DD-597C-FF49-8D5C-368C36C695AA}" type="presOf" srcId="{B4F2683A-8318-0E46-831C-3CB0B21F173D}" destId="{F764847E-153A-E340-B1E3-20DD6BD1DA34}" srcOrd="0" destOrd="0" presId="urn:microsoft.com/office/officeart/2005/8/layout/vList5"/>
    <dgm:cxn modelId="{D67A0C89-38FA-924B-A90B-AEBFA8E34FC8}" srcId="{57DF852F-C06A-E94F-AF60-DCD7F99C8424}" destId="{3F96389C-78E3-B346-9EF8-8385457469DE}" srcOrd="1" destOrd="0" parTransId="{950A755C-04C0-B544-827E-E0C3093C7541}" sibTransId="{AF8CD4A7-FF8D-1845-A198-BE1CCDD882FC}"/>
    <dgm:cxn modelId="{F6F5586F-7D5A-4D4A-BA48-1505CE452D57}" srcId="{AF8027CB-1A55-7648-8F1C-AD8D625B0815}" destId="{07316DEC-F5CF-B942-A830-C3A2AAF44238}" srcOrd="0" destOrd="0" parTransId="{F11D4DD3-77B8-AA40-8E93-94F1E742AE9A}" sibTransId="{15667C57-D8D4-174F-806D-D980AB189156}"/>
    <dgm:cxn modelId="{9B671497-30A6-664F-BBC2-ED4AB313D66A}" srcId="{AF8027CB-1A55-7648-8F1C-AD8D625B0815}" destId="{B4F2683A-8318-0E46-831C-3CB0B21F173D}" srcOrd="3" destOrd="0" parTransId="{EC0EA0F0-2CFB-FC49-AC54-78E0F1C77AA4}" sibTransId="{7A4FECE1-1434-354A-B6FB-184E559F56F1}"/>
    <dgm:cxn modelId="{DB677595-57B1-A341-995C-60AB6C34B4B3}" type="presOf" srcId="{2E6CF01B-13B8-054E-8E56-8038A3696925}" destId="{5781345F-28A6-8149-B139-22B5C274D869}" srcOrd="0" destOrd="0" presId="urn:microsoft.com/office/officeart/2005/8/layout/vList5"/>
    <dgm:cxn modelId="{81A52F1D-E998-1A42-883E-732EE81C821B}" srcId="{07316DEC-F5CF-B942-A830-C3A2AAF44238}" destId="{9511247B-F023-074A-AA03-2C3546062307}" srcOrd="0" destOrd="0" parTransId="{D7F2E1CB-0FE2-4F4F-AF80-407651454EEF}" sibTransId="{44C97823-5357-524E-9B6F-6B62FDBA9009}"/>
    <dgm:cxn modelId="{BF06EC4F-112A-E64F-8E1B-59AAD694715D}" type="presOf" srcId="{07316DEC-F5CF-B942-A830-C3A2AAF44238}" destId="{39EDCEE9-ECDA-AA45-A934-6191BF2A6CEC}" srcOrd="0" destOrd="0" presId="urn:microsoft.com/office/officeart/2005/8/layout/vList5"/>
    <dgm:cxn modelId="{A9E2B8EA-7DE9-BC42-84BA-61A9BB8A9E0D}" type="presOf" srcId="{9511247B-F023-074A-AA03-2C3546062307}" destId="{C27891B6-1C73-024D-9DA8-BF33577F7747}" srcOrd="0" destOrd="0" presId="urn:microsoft.com/office/officeart/2005/8/layout/vList5"/>
    <dgm:cxn modelId="{E95400AF-99CA-9541-A1D0-B7BDA2B3CB49}" type="presOf" srcId="{AF8027CB-1A55-7648-8F1C-AD8D625B0815}" destId="{69352D98-ED57-3447-9C32-645265B5EF53}" srcOrd="0" destOrd="0" presId="urn:microsoft.com/office/officeart/2005/8/layout/vList5"/>
    <dgm:cxn modelId="{C2CE1141-60C7-3F4F-BF73-CBC199B996BB}" type="presOf" srcId="{98682551-BE49-A742-B17F-AD5211DCB047}" destId="{7DB8F2C8-60C2-AD4A-AE00-5AE1A030F2C9}" srcOrd="0" destOrd="0" presId="urn:microsoft.com/office/officeart/2005/8/layout/vList5"/>
    <dgm:cxn modelId="{2A08D60C-29D9-B14C-B10D-4B97F6860D4C}" srcId="{AF8027CB-1A55-7648-8F1C-AD8D625B0815}" destId="{12B2C576-FA9F-F348-8D36-0FA604CB98E6}" srcOrd="4" destOrd="0" parTransId="{8EA9D2C6-3107-0D47-BFC8-0F1C32CD47DF}" sibTransId="{1576C387-D06A-1A48-B2FC-50622E51C0F3}"/>
    <dgm:cxn modelId="{EFD37875-0E3C-9644-940C-268930858E67}" srcId="{AF8027CB-1A55-7648-8F1C-AD8D625B0815}" destId="{2E6CF01B-13B8-054E-8E56-8038A3696925}" srcOrd="2" destOrd="0" parTransId="{F9AD1493-AED3-1949-8C5E-2D63F264A5BE}" sibTransId="{95E72CA6-62C7-3342-BC49-80A0E3C4F29D}"/>
    <dgm:cxn modelId="{5BC54858-3847-334B-BD93-A9790961942A}" srcId="{249A12D9-3458-664A-848C-C5E32FBAC373}" destId="{B8CB1720-B459-7444-8DAE-5C6E9E223C12}" srcOrd="0" destOrd="0" parTransId="{F7998AA5-0166-D843-9AEC-405DF9F1E299}" sibTransId="{3A37C247-C12B-BE49-A2D3-AF6CB2E09719}"/>
    <dgm:cxn modelId="{DFDD9EED-35FF-794D-902A-F92942378687}" type="presOf" srcId="{17F3677D-4C77-004B-A9CE-7A9DB4D0F298}" destId="{1EBD6046-5A27-914A-BF52-74D82D2C6B5E}" srcOrd="0" destOrd="0" presId="urn:microsoft.com/office/officeart/2005/8/layout/vList5"/>
    <dgm:cxn modelId="{38B71798-F47E-CE49-8356-FA8079CBD984}" srcId="{AF8027CB-1A55-7648-8F1C-AD8D625B0815}" destId="{249A12D9-3458-664A-848C-C5E32FBAC373}" srcOrd="5" destOrd="0" parTransId="{7CCA54BD-BDD7-D341-865E-492FF4A90EC0}" sibTransId="{CCF7BA95-512A-B34C-BA33-94523ACD91AA}"/>
    <dgm:cxn modelId="{F2EE4810-AC97-9D4D-9600-3DC7553B9221}" srcId="{12B2C576-FA9F-F348-8D36-0FA604CB98E6}" destId="{5D2C9453-0297-1F4E-BFCC-3007CE107779}" srcOrd="0" destOrd="0" parTransId="{A032864C-47EF-5942-8613-62EDAC09B9BA}" sibTransId="{B128AA36-CAE4-8948-B6F5-B3917C8ADCE0}"/>
    <dgm:cxn modelId="{F2CBD940-7EC9-9D48-BE2B-CA0E4BE7D6ED}" srcId="{B4F2683A-8318-0E46-831C-3CB0B21F173D}" destId="{98682551-BE49-A742-B17F-AD5211DCB047}" srcOrd="0" destOrd="0" parTransId="{D3CD8A4D-00A1-2E48-A7F4-8ADA13D46B8E}" sibTransId="{366385B9-EF1A-FA4D-B460-C9E4EAA2A3FC}"/>
    <dgm:cxn modelId="{B64060DB-A136-544A-8900-DD967012C512}" type="presOf" srcId="{3F96389C-78E3-B346-9EF8-8385457469DE}" destId="{1EBD6046-5A27-914A-BF52-74D82D2C6B5E}" srcOrd="0" destOrd="1" presId="urn:microsoft.com/office/officeart/2005/8/layout/vList5"/>
    <dgm:cxn modelId="{6F07D7AE-E27F-E640-BCC0-29BED9412BE0}" srcId="{57DF852F-C06A-E94F-AF60-DCD7F99C8424}" destId="{17F3677D-4C77-004B-A9CE-7A9DB4D0F298}" srcOrd="0" destOrd="0" parTransId="{C05720EB-4994-3446-9665-61ACB2DD2327}" sibTransId="{56B93E05-BB94-0642-A38E-E1A239F976E5}"/>
    <dgm:cxn modelId="{E3083843-DBBD-FD47-8313-8AE19B2641FB}" type="presOf" srcId="{B8CB1720-B459-7444-8DAE-5C6E9E223C12}" destId="{8E4C3715-CB0E-E14D-B583-8157E39857D3}" srcOrd="0" destOrd="0" presId="urn:microsoft.com/office/officeart/2005/8/layout/vList5"/>
    <dgm:cxn modelId="{FC9FCAC2-4C30-FF48-92D9-AB150BEEB8AE}" type="presOf" srcId="{5D2C9453-0297-1F4E-BFCC-3007CE107779}" destId="{E81FDC9B-2DBF-574B-8C5D-AFC8A21B32AB}" srcOrd="0" destOrd="0" presId="urn:microsoft.com/office/officeart/2005/8/layout/vList5"/>
    <dgm:cxn modelId="{C00E097E-6A28-8B4D-BC7C-C86527358A35}" srcId="{AF8027CB-1A55-7648-8F1C-AD8D625B0815}" destId="{F41E2B7D-1200-D347-AF0A-AB737DC7460D}" srcOrd="6" destOrd="0" parTransId="{184010CA-623A-9848-8B40-FD45155D0D56}" sibTransId="{289D1F1F-C94A-3F48-B7A7-44E3E9022CB7}"/>
    <dgm:cxn modelId="{C4619DA9-D841-8E4A-9249-456633DD98D2}" type="presOf" srcId="{12C0D422-6058-C545-BF79-79BE6094F039}" destId="{1B384282-4D2D-8D48-AF5C-5071735634ED}" srcOrd="0" destOrd="0" presId="urn:microsoft.com/office/officeart/2005/8/layout/vList5"/>
    <dgm:cxn modelId="{BB95BBF1-CE21-2348-BC5E-B22FE4A2B667}" type="presOf" srcId="{0834EDD6-B744-204B-B0D1-8B7B386E46F3}" destId="{39FBB674-CF64-8442-A83F-A1B8A40BB027}" srcOrd="0" destOrd="0" presId="urn:microsoft.com/office/officeart/2005/8/layout/vList5"/>
    <dgm:cxn modelId="{AD18B964-D794-7542-9BA5-FCB572928B64}" type="presOf" srcId="{249A12D9-3458-664A-848C-C5E32FBAC373}" destId="{9A16C76C-41C0-B24C-BCAD-F05262273838}" srcOrd="0" destOrd="0" presId="urn:microsoft.com/office/officeart/2005/8/layout/vList5"/>
    <dgm:cxn modelId="{F8795C1F-3D1C-8548-9543-521B6DBA5756}" srcId="{F41E2B7D-1200-D347-AF0A-AB737DC7460D}" destId="{12C0D422-6058-C545-BF79-79BE6094F039}" srcOrd="0" destOrd="0" parTransId="{EB175D9D-D5D1-644F-A494-6A9D90D08086}" sibTransId="{8F6730F0-41FC-F342-880E-6E8F35DFB7D8}"/>
    <dgm:cxn modelId="{51817B7D-6D4E-C346-B3CD-ECE2858B9C48}" srcId="{AF8027CB-1A55-7648-8F1C-AD8D625B0815}" destId="{57DF852F-C06A-E94F-AF60-DCD7F99C8424}" srcOrd="1" destOrd="0" parTransId="{C8396540-811B-434A-B49A-E08D96005334}" sibTransId="{674644ED-8B34-9C48-A71B-10DC89AD2BB6}"/>
    <dgm:cxn modelId="{0A0AFBE9-9AAB-6C4E-84BE-18DF3EEE1783}" type="presOf" srcId="{F41E2B7D-1200-D347-AF0A-AB737DC7460D}" destId="{F95E960D-D2E9-614F-87DD-96D243CC408C}" srcOrd="0" destOrd="0" presId="urn:microsoft.com/office/officeart/2005/8/layout/vList5"/>
    <dgm:cxn modelId="{DE675889-CFB8-044B-B7DE-62389A204DCD}" type="presOf" srcId="{57DF852F-C06A-E94F-AF60-DCD7F99C8424}" destId="{82904F6E-5032-5F47-9197-2BA30C12C3B1}" srcOrd="0" destOrd="0" presId="urn:microsoft.com/office/officeart/2005/8/layout/vList5"/>
    <dgm:cxn modelId="{4BFC3AAC-7127-4E4F-934B-68CE30F97630}" type="presParOf" srcId="{69352D98-ED57-3447-9C32-645265B5EF53}" destId="{E5081BB9-2539-7342-AA6C-153A2E5F9707}" srcOrd="0" destOrd="0" presId="urn:microsoft.com/office/officeart/2005/8/layout/vList5"/>
    <dgm:cxn modelId="{21502274-6C82-0447-827E-54DC7A6C129D}" type="presParOf" srcId="{E5081BB9-2539-7342-AA6C-153A2E5F9707}" destId="{39EDCEE9-ECDA-AA45-A934-6191BF2A6CEC}" srcOrd="0" destOrd="0" presId="urn:microsoft.com/office/officeart/2005/8/layout/vList5"/>
    <dgm:cxn modelId="{DA73DBE7-8B86-F440-AFDC-4491F6FDA5D5}" type="presParOf" srcId="{E5081BB9-2539-7342-AA6C-153A2E5F9707}" destId="{C27891B6-1C73-024D-9DA8-BF33577F7747}" srcOrd="1" destOrd="0" presId="urn:microsoft.com/office/officeart/2005/8/layout/vList5"/>
    <dgm:cxn modelId="{06F300E0-9DB8-4444-8730-8C9CD86BC99B}" type="presParOf" srcId="{69352D98-ED57-3447-9C32-645265B5EF53}" destId="{1E1A90DE-7243-FD48-84E0-484813AD57F0}" srcOrd="1" destOrd="0" presId="urn:microsoft.com/office/officeart/2005/8/layout/vList5"/>
    <dgm:cxn modelId="{E232B75F-80F2-7E45-A289-A90DE774E58F}" type="presParOf" srcId="{69352D98-ED57-3447-9C32-645265B5EF53}" destId="{7FC0114B-5FB8-2743-8C55-F9AC717BBB31}" srcOrd="2" destOrd="0" presId="urn:microsoft.com/office/officeart/2005/8/layout/vList5"/>
    <dgm:cxn modelId="{0E5A4040-2E8A-894C-BE15-B0ED23AC0162}" type="presParOf" srcId="{7FC0114B-5FB8-2743-8C55-F9AC717BBB31}" destId="{82904F6E-5032-5F47-9197-2BA30C12C3B1}" srcOrd="0" destOrd="0" presId="urn:microsoft.com/office/officeart/2005/8/layout/vList5"/>
    <dgm:cxn modelId="{F02C34A8-4545-F842-95FC-6A29EA3297A6}" type="presParOf" srcId="{7FC0114B-5FB8-2743-8C55-F9AC717BBB31}" destId="{1EBD6046-5A27-914A-BF52-74D82D2C6B5E}" srcOrd="1" destOrd="0" presId="urn:microsoft.com/office/officeart/2005/8/layout/vList5"/>
    <dgm:cxn modelId="{5846B6C9-61C1-9540-B095-9251551CA6D3}" type="presParOf" srcId="{69352D98-ED57-3447-9C32-645265B5EF53}" destId="{5F780D51-0CDC-4742-921E-35FB6A180B51}" srcOrd="3" destOrd="0" presId="urn:microsoft.com/office/officeart/2005/8/layout/vList5"/>
    <dgm:cxn modelId="{BA1C8132-E6C0-DD4E-89EF-65CA994A1E7F}" type="presParOf" srcId="{69352D98-ED57-3447-9C32-645265B5EF53}" destId="{512A22CD-A17A-BD4C-8EFD-632101D5DAD6}" srcOrd="4" destOrd="0" presId="urn:microsoft.com/office/officeart/2005/8/layout/vList5"/>
    <dgm:cxn modelId="{1241DF43-CE8A-C445-8BCD-C85A899454C4}" type="presParOf" srcId="{512A22CD-A17A-BD4C-8EFD-632101D5DAD6}" destId="{5781345F-28A6-8149-B139-22B5C274D869}" srcOrd="0" destOrd="0" presId="urn:microsoft.com/office/officeart/2005/8/layout/vList5"/>
    <dgm:cxn modelId="{84783B8A-00CC-4046-936D-D83C1A2E1327}" type="presParOf" srcId="{512A22CD-A17A-BD4C-8EFD-632101D5DAD6}" destId="{39FBB674-CF64-8442-A83F-A1B8A40BB027}" srcOrd="1" destOrd="0" presId="urn:microsoft.com/office/officeart/2005/8/layout/vList5"/>
    <dgm:cxn modelId="{929300AD-674E-5F49-85CF-9B0A26273AF8}" type="presParOf" srcId="{69352D98-ED57-3447-9C32-645265B5EF53}" destId="{169625C0-0029-C04F-B93C-679339E1948A}" srcOrd="5" destOrd="0" presId="urn:microsoft.com/office/officeart/2005/8/layout/vList5"/>
    <dgm:cxn modelId="{4F157AD8-EE88-AA4D-98D0-AB4E9A413AE1}" type="presParOf" srcId="{69352D98-ED57-3447-9C32-645265B5EF53}" destId="{739BFDB0-0F91-A449-8FD9-0089930AA3B6}" srcOrd="6" destOrd="0" presId="urn:microsoft.com/office/officeart/2005/8/layout/vList5"/>
    <dgm:cxn modelId="{4CCF4C72-7903-8F4F-8B23-7D4165150FBF}" type="presParOf" srcId="{739BFDB0-0F91-A449-8FD9-0089930AA3B6}" destId="{F764847E-153A-E340-B1E3-20DD6BD1DA34}" srcOrd="0" destOrd="0" presId="urn:microsoft.com/office/officeart/2005/8/layout/vList5"/>
    <dgm:cxn modelId="{445A6CA1-22D4-E74D-9BE8-D9C3C380E612}" type="presParOf" srcId="{739BFDB0-0F91-A449-8FD9-0089930AA3B6}" destId="{7DB8F2C8-60C2-AD4A-AE00-5AE1A030F2C9}" srcOrd="1" destOrd="0" presId="urn:microsoft.com/office/officeart/2005/8/layout/vList5"/>
    <dgm:cxn modelId="{0A92B618-7004-1740-997B-E0965D1AEC54}" type="presParOf" srcId="{69352D98-ED57-3447-9C32-645265B5EF53}" destId="{DBEECC24-BC3E-944A-B1D5-E0A63342A154}" srcOrd="7" destOrd="0" presId="urn:microsoft.com/office/officeart/2005/8/layout/vList5"/>
    <dgm:cxn modelId="{D5258ED9-C4D9-1240-B246-6065CF8A6183}" type="presParOf" srcId="{69352D98-ED57-3447-9C32-645265B5EF53}" destId="{9B1BFEBB-3547-C84D-A549-6657AAFC9FA1}" srcOrd="8" destOrd="0" presId="urn:microsoft.com/office/officeart/2005/8/layout/vList5"/>
    <dgm:cxn modelId="{B6238A78-7038-D74B-BFD4-A35ABD24A66B}" type="presParOf" srcId="{9B1BFEBB-3547-C84D-A549-6657AAFC9FA1}" destId="{C6B22BC1-36E3-504C-A454-679244860133}" srcOrd="0" destOrd="0" presId="urn:microsoft.com/office/officeart/2005/8/layout/vList5"/>
    <dgm:cxn modelId="{5994EAF3-F6A3-1F4C-84E1-90214E68E7EF}" type="presParOf" srcId="{9B1BFEBB-3547-C84D-A549-6657AAFC9FA1}" destId="{E81FDC9B-2DBF-574B-8C5D-AFC8A21B32AB}" srcOrd="1" destOrd="0" presId="urn:microsoft.com/office/officeart/2005/8/layout/vList5"/>
    <dgm:cxn modelId="{5D5C1931-4B80-A949-9766-332CB6690EC7}" type="presParOf" srcId="{69352D98-ED57-3447-9C32-645265B5EF53}" destId="{AADDAC14-73A6-734E-9BBA-66283B53120F}" srcOrd="9" destOrd="0" presId="urn:microsoft.com/office/officeart/2005/8/layout/vList5"/>
    <dgm:cxn modelId="{FFD9EF2A-6A50-1A47-A153-EBE090187848}" type="presParOf" srcId="{69352D98-ED57-3447-9C32-645265B5EF53}" destId="{88218D05-A8BD-7146-A47D-B835CE900359}" srcOrd="10" destOrd="0" presId="urn:microsoft.com/office/officeart/2005/8/layout/vList5"/>
    <dgm:cxn modelId="{A71C33D3-11D5-2E4B-958D-E164DBF5DD29}" type="presParOf" srcId="{88218D05-A8BD-7146-A47D-B835CE900359}" destId="{9A16C76C-41C0-B24C-BCAD-F05262273838}" srcOrd="0" destOrd="0" presId="urn:microsoft.com/office/officeart/2005/8/layout/vList5"/>
    <dgm:cxn modelId="{78598850-9842-2546-8A12-7E01C1135A93}" type="presParOf" srcId="{88218D05-A8BD-7146-A47D-B835CE900359}" destId="{8E4C3715-CB0E-E14D-B583-8157E39857D3}" srcOrd="1" destOrd="0" presId="urn:microsoft.com/office/officeart/2005/8/layout/vList5"/>
    <dgm:cxn modelId="{600697C2-3116-4946-9E54-055D0374E0CA}" type="presParOf" srcId="{69352D98-ED57-3447-9C32-645265B5EF53}" destId="{DA6AB914-D258-744E-A57C-9AB51F15EC48}" srcOrd="11" destOrd="0" presId="urn:microsoft.com/office/officeart/2005/8/layout/vList5"/>
    <dgm:cxn modelId="{40E8EF0F-BA32-274D-97C7-24A172B29E34}" type="presParOf" srcId="{69352D98-ED57-3447-9C32-645265B5EF53}" destId="{FDFEFA8A-414C-114B-BF22-0F8ABB3FCB42}" srcOrd="12" destOrd="0" presId="urn:microsoft.com/office/officeart/2005/8/layout/vList5"/>
    <dgm:cxn modelId="{E0E4D198-9025-C844-B0F1-A10CA0FBEA3F}" type="presParOf" srcId="{FDFEFA8A-414C-114B-BF22-0F8ABB3FCB42}" destId="{F95E960D-D2E9-614F-87DD-96D243CC408C}" srcOrd="0" destOrd="0" presId="urn:microsoft.com/office/officeart/2005/8/layout/vList5"/>
    <dgm:cxn modelId="{0E250B3F-550A-6F43-AB8D-5280E0DB560C}" type="presParOf" srcId="{FDFEFA8A-414C-114B-BF22-0F8ABB3FCB42}" destId="{1B384282-4D2D-8D48-AF5C-5071735634ED}"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6FD675-FE17-8A44-9DB4-EC441F9EBEE5}" type="doc">
      <dgm:prSet loTypeId="urn:microsoft.com/office/officeart/2005/8/layout/cycle6" loCatId="" qsTypeId="urn:microsoft.com/office/officeart/2005/8/quickstyle/simple1" qsCatId="simple" csTypeId="urn:microsoft.com/office/officeart/2005/8/colors/accent1_2" csCatId="accent1" phldr="1"/>
      <dgm:spPr/>
      <dgm:t>
        <a:bodyPr/>
        <a:lstStyle/>
        <a:p>
          <a:endParaRPr lang="en-US"/>
        </a:p>
      </dgm:t>
    </dgm:pt>
    <dgm:pt modelId="{9C63C4CF-47E7-1846-89D8-BD117A0EA590}">
      <dgm:prSet phldrT="[Text]" custT="1"/>
      <dgm:spPr/>
      <dgm:t>
        <a:bodyPr/>
        <a:lstStyle/>
        <a:p>
          <a:r>
            <a:rPr lang="en-US" sz="1400" dirty="0">
              <a:latin typeface="FS PF BeauSans Pro" panose="02000500000000020004" pitchFamily="2" charset="0"/>
            </a:rPr>
            <a:t>ĐIỆN TOÁN ĐÁM MÂY </a:t>
          </a:r>
        </a:p>
      </dgm:t>
    </dgm:pt>
    <dgm:pt modelId="{DD600DC2-1348-0445-A851-6563A3762EA3}" type="parTrans" cxnId="{C5F3F097-8884-C047-B227-56D7613E39C0}">
      <dgm:prSet/>
      <dgm:spPr/>
      <dgm:t>
        <a:bodyPr/>
        <a:lstStyle/>
        <a:p>
          <a:endParaRPr lang="en-US" sz="2000">
            <a:latin typeface="FS PF BeauSans Pro" panose="02000500000000020004" pitchFamily="2" charset="0"/>
          </a:endParaRPr>
        </a:p>
      </dgm:t>
    </dgm:pt>
    <dgm:pt modelId="{C4A88EBB-14C4-4E46-8854-279D987BD702}" type="sibTrans" cxnId="{C5F3F097-8884-C047-B227-56D7613E39C0}">
      <dgm:prSet/>
      <dgm:spPr/>
      <dgm:t>
        <a:bodyPr/>
        <a:lstStyle/>
        <a:p>
          <a:endParaRPr lang="en-US" sz="2000">
            <a:latin typeface="FS PF BeauSans Pro" panose="02000500000000020004" pitchFamily="2" charset="0"/>
          </a:endParaRPr>
        </a:p>
      </dgm:t>
    </dgm:pt>
    <dgm:pt modelId="{E34753A2-9160-6E46-93F8-41D2DF02B027}">
      <dgm:prSet phldrT="[Text]" custT="1"/>
      <dgm:spPr/>
      <dgm:t>
        <a:bodyPr/>
        <a:lstStyle/>
        <a:p>
          <a:r>
            <a:rPr lang="en-US" sz="1400" dirty="0">
              <a:latin typeface="FS PF BeauSans Pro" panose="02000500000000020004" pitchFamily="2" charset="0"/>
            </a:rPr>
            <a:t>TRUNG TÂM DỮ LIỆU </a:t>
          </a:r>
        </a:p>
      </dgm:t>
    </dgm:pt>
    <dgm:pt modelId="{71D31E83-23EB-D943-9244-0DCD1193467C}" type="parTrans" cxnId="{08E5D23A-66CC-B64C-B17B-222C6C65DC7D}">
      <dgm:prSet/>
      <dgm:spPr/>
      <dgm:t>
        <a:bodyPr/>
        <a:lstStyle/>
        <a:p>
          <a:endParaRPr lang="en-US" sz="2000">
            <a:latin typeface="FS PF BeauSans Pro" panose="02000500000000020004" pitchFamily="2" charset="0"/>
          </a:endParaRPr>
        </a:p>
      </dgm:t>
    </dgm:pt>
    <dgm:pt modelId="{F2ABF5FC-C8E2-EF4D-A327-0F18FFAE041B}" type="sibTrans" cxnId="{08E5D23A-66CC-B64C-B17B-222C6C65DC7D}">
      <dgm:prSet/>
      <dgm:spPr/>
      <dgm:t>
        <a:bodyPr/>
        <a:lstStyle/>
        <a:p>
          <a:endParaRPr lang="en-US" sz="2000">
            <a:latin typeface="FS PF BeauSans Pro" panose="02000500000000020004" pitchFamily="2" charset="0"/>
          </a:endParaRPr>
        </a:p>
      </dgm:t>
    </dgm:pt>
    <dgm:pt modelId="{851797F8-3FBA-3E4C-82B8-E5E99ABA032E}">
      <dgm:prSet phldrT="[Text]" custT="1"/>
      <dgm:spPr/>
      <dgm:t>
        <a:bodyPr/>
        <a:lstStyle/>
        <a:p>
          <a:r>
            <a:rPr lang="en-US" sz="1400" dirty="0">
              <a:latin typeface="FS PF BeauSans Pro" panose="02000500000000020004" pitchFamily="2" charset="0"/>
            </a:rPr>
            <a:t>CÂN BẰNG TÀI </a:t>
          </a:r>
        </a:p>
      </dgm:t>
    </dgm:pt>
    <dgm:pt modelId="{D6B1C3DE-A75B-8C46-B421-D8AFD1FDBAD5}" type="parTrans" cxnId="{D5A3FFED-E382-CD46-B857-AB0699184EC1}">
      <dgm:prSet/>
      <dgm:spPr/>
      <dgm:t>
        <a:bodyPr/>
        <a:lstStyle/>
        <a:p>
          <a:endParaRPr lang="en-US" sz="2000">
            <a:latin typeface="FS PF BeauSans Pro" panose="02000500000000020004" pitchFamily="2" charset="0"/>
          </a:endParaRPr>
        </a:p>
      </dgm:t>
    </dgm:pt>
    <dgm:pt modelId="{5333653C-F2EB-1249-8F6F-44453B9DFFA5}" type="sibTrans" cxnId="{D5A3FFED-E382-CD46-B857-AB0699184EC1}">
      <dgm:prSet/>
      <dgm:spPr/>
      <dgm:t>
        <a:bodyPr/>
        <a:lstStyle/>
        <a:p>
          <a:endParaRPr lang="en-US" sz="2000">
            <a:latin typeface="FS PF BeauSans Pro" panose="02000500000000020004" pitchFamily="2" charset="0"/>
          </a:endParaRPr>
        </a:p>
      </dgm:t>
    </dgm:pt>
    <dgm:pt modelId="{8CB8BEEA-75A4-0B4C-8F0B-885461766567}">
      <dgm:prSet phldrT="[Text]" custT="1"/>
      <dgm:spPr/>
      <dgm:t>
        <a:bodyPr/>
        <a:lstStyle/>
        <a:p>
          <a:r>
            <a:rPr lang="en-US" sz="1400" dirty="0">
              <a:latin typeface="FS PF BeauSans Pro" panose="02000500000000020004" pitchFamily="2" charset="0"/>
            </a:rPr>
            <a:t>NETWORK </a:t>
          </a:r>
        </a:p>
      </dgm:t>
    </dgm:pt>
    <dgm:pt modelId="{2E81E3F3-094A-2E4E-BA92-C264E6AE4AF3}" type="parTrans" cxnId="{7F23ABB2-1E34-9D46-AE4D-AA3955A864D8}">
      <dgm:prSet/>
      <dgm:spPr/>
      <dgm:t>
        <a:bodyPr/>
        <a:lstStyle/>
        <a:p>
          <a:endParaRPr lang="en-US" sz="2000">
            <a:latin typeface="FS PF BeauSans Pro" panose="02000500000000020004" pitchFamily="2" charset="0"/>
          </a:endParaRPr>
        </a:p>
      </dgm:t>
    </dgm:pt>
    <dgm:pt modelId="{8F160F6D-23D2-D34C-868D-46789C18D8E5}" type="sibTrans" cxnId="{7F23ABB2-1E34-9D46-AE4D-AA3955A864D8}">
      <dgm:prSet/>
      <dgm:spPr/>
      <dgm:t>
        <a:bodyPr/>
        <a:lstStyle/>
        <a:p>
          <a:endParaRPr lang="en-US" sz="2000">
            <a:latin typeface="FS PF BeauSans Pro" panose="02000500000000020004" pitchFamily="2" charset="0"/>
          </a:endParaRPr>
        </a:p>
      </dgm:t>
    </dgm:pt>
    <dgm:pt modelId="{354D89A6-8BF9-9C41-8D3E-99CEFA204DE2}">
      <dgm:prSet phldrT="[Text]" custT="1"/>
      <dgm:spPr/>
      <dgm:t>
        <a:bodyPr/>
        <a:lstStyle/>
        <a:p>
          <a:r>
            <a:rPr lang="en-US" sz="1400" dirty="0">
              <a:latin typeface="FS PF BeauSans Pro" panose="02000500000000020004" pitchFamily="2" charset="0"/>
            </a:rPr>
            <a:t>LƯU TRỮ ĐÁM MÂY </a:t>
          </a:r>
        </a:p>
      </dgm:t>
    </dgm:pt>
    <dgm:pt modelId="{00F38CA7-064D-2F42-92B6-F26DBA8D64F9}" type="parTrans" cxnId="{CA62E146-0165-1F49-9CED-C91DDE5DB395}">
      <dgm:prSet/>
      <dgm:spPr/>
      <dgm:t>
        <a:bodyPr/>
        <a:lstStyle/>
        <a:p>
          <a:endParaRPr lang="en-US" sz="2000">
            <a:latin typeface="FS PF BeauSans Pro" panose="02000500000000020004" pitchFamily="2" charset="0"/>
          </a:endParaRPr>
        </a:p>
      </dgm:t>
    </dgm:pt>
    <dgm:pt modelId="{EF1A52DF-8333-C048-917E-109C4BCF6563}" type="sibTrans" cxnId="{CA62E146-0165-1F49-9CED-C91DDE5DB395}">
      <dgm:prSet/>
      <dgm:spPr/>
      <dgm:t>
        <a:bodyPr/>
        <a:lstStyle/>
        <a:p>
          <a:endParaRPr lang="en-US" sz="2000">
            <a:latin typeface="FS PF BeauSans Pro" panose="02000500000000020004" pitchFamily="2" charset="0"/>
          </a:endParaRPr>
        </a:p>
      </dgm:t>
    </dgm:pt>
    <dgm:pt modelId="{E0990FCA-0E67-BC4A-94BD-854BDA31E698}">
      <dgm:prSet phldrT="[Text]" custT="1"/>
      <dgm:spPr/>
      <dgm:t>
        <a:bodyPr/>
        <a:lstStyle/>
        <a:p>
          <a:r>
            <a:rPr lang="en-US" sz="1400" dirty="0">
              <a:latin typeface="FS PF BeauSans Pro" panose="02000500000000020004" pitchFamily="2" charset="0"/>
            </a:rPr>
            <a:t>SAO LƯU DỮ LIỆU </a:t>
          </a:r>
        </a:p>
      </dgm:t>
    </dgm:pt>
    <dgm:pt modelId="{04A93F86-F0CD-2A46-AD67-D3B38A2F5071}" type="parTrans" cxnId="{248A4243-2B6D-4D4B-9F9D-260C0C56DDD8}">
      <dgm:prSet/>
      <dgm:spPr/>
      <dgm:t>
        <a:bodyPr/>
        <a:lstStyle/>
        <a:p>
          <a:endParaRPr lang="en-US" sz="2000">
            <a:latin typeface="FS PF BeauSans Pro" panose="02000500000000020004" pitchFamily="2" charset="0"/>
          </a:endParaRPr>
        </a:p>
      </dgm:t>
    </dgm:pt>
    <dgm:pt modelId="{C24BC3AB-4636-A84F-9DEE-9804FEABA649}" type="sibTrans" cxnId="{248A4243-2B6D-4D4B-9F9D-260C0C56DDD8}">
      <dgm:prSet/>
      <dgm:spPr/>
      <dgm:t>
        <a:bodyPr/>
        <a:lstStyle/>
        <a:p>
          <a:endParaRPr lang="en-US" sz="2000">
            <a:latin typeface="FS PF BeauSans Pro" panose="02000500000000020004" pitchFamily="2" charset="0"/>
          </a:endParaRPr>
        </a:p>
      </dgm:t>
    </dgm:pt>
    <dgm:pt modelId="{B01BE8DF-F16E-994F-B6FC-3A712E449AA5}">
      <dgm:prSet phldrT="[Text]" custT="1"/>
      <dgm:spPr/>
      <dgm:t>
        <a:bodyPr/>
        <a:lstStyle/>
        <a:p>
          <a:r>
            <a:rPr lang="en-US" sz="1400" dirty="0">
              <a:latin typeface="FS PF BeauSans Pro" panose="02000500000000020004" pitchFamily="2" charset="0"/>
            </a:rPr>
            <a:t>CONTAINER </a:t>
          </a:r>
        </a:p>
      </dgm:t>
    </dgm:pt>
    <dgm:pt modelId="{05D3BF9D-F450-9349-8CDE-561B531293B3}" type="parTrans" cxnId="{0F4710FC-D5ED-6148-A282-A88FA55A0EB9}">
      <dgm:prSet/>
      <dgm:spPr/>
      <dgm:t>
        <a:bodyPr/>
        <a:lstStyle/>
        <a:p>
          <a:endParaRPr lang="en-US" sz="2000">
            <a:latin typeface="FS PF BeauSans Pro" panose="02000500000000020004" pitchFamily="2" charset="0"/>
          </a:endParaRPr>
        </a:p>
      </dgm:t>
    </dgm:pt>
    <dgm:pt modelId="{A8E77AFD-17A0-0E43-9122-76E355CD8D40}" type="sibTrans" cxnId="{0F4710FC-D5ED-6148-A282-A88FA55A0EB9}">
      <dgm:prSet/>
      <dgm:spPr/>
      <dgm:t>
        <a:bodyPr/>
        <a:lstStyle/>
        <a:p>
          <a:endParaRPr lang="en-US" sz="2000">
            <a:latin typeface="FS PF BeauSans Pro" panose="02000500000000020004" pitchFamily="2" charset="0"/>
          </a:endParaRPr>
        </a:p>
      </dgm:t>
    </dgm:pt>
    <dgm:pt modelId="{331CF8D0-4FA1-224F-8F95-2D5AB838566E}">
      <dgm:prSet phldrT="[Text]" custT="1"/>
      <dgm:spPr/>
      <dgm:t>
        <a:bodyPr/>
        <a:lstStyle/>
        <a:p>
          <a:r>
            <a:rPr lang="en-US" sz="1400" dirty="0">
              <a:latin typeface="FS PF BeauSans Pro" panose="02000500000000020004" pitchFamily="2" charset="0"/>
            </a:rPr>
            <a:t>CLOUD SECURITY </a:t>
          </a:r>
        </a:p>
      </dgm:t>
    </dgm:pt>
    <dgm:pt modelId="{4CB81432-C006-2142-BDDF-F9E136F02EF7}" type="parTrans" cxnId="{CF520353-9323-9348-B779-204C8B506909}">
      <dgm:prSet/>
      <dgm:spPr/>
      <dgm:t>
        <a:bodyPr/>
        <a:lstStyle/>
        <a:p>
          <a:endParaRPr lang="en-US" sz="2000">
            <a:latin typeface="FS PF BeauSans Pro" panose="02000500000000020004" pitchFamily="2" charset="0"/>
          </a:endParaRPr>
        </a:p>
      </dgm:t>
    </dgm:pt>
    <dgm:pt modelId="{9AE237F1-6D50-164D-A0B2-9FB8CD423A53}" type="sibTrans" cxnId="{CF520353-9323-9348-B779-204C8B506909}">
      <dgm:prSet/>
      <dgm:spPr/>
      <dgm:t>
        <a:bodyPr/>
        <a:lstStyle/>
        <a:p>
          <a:endParaRPr lang="en-US" sz="2000">
            <a:latin typeface="FS PF BeauSans Pro" panose="02000500000000020004" pitchFamily="2" charset="0"/>
          </a:endParaRPr>
        </a:p>
      </dgm:t>
    </dgm:pt>
    <dgm:pt modelId="{99D1A078-039E-0F4B-9CCF-29D78863CC36}">
      <dgm:prSet phldrT="[Text]" custT="1"/>
      <dgm:spPr/>
      <dgm:t>
        <a:bodyPr/>
        <a:lstStyle/>
        <a:p>
          <a:r>
            <a:rPr lang="en-US" sz="1400" dirty="0">
              <a:latin typeface="FS PF BeauSans Pro" panose="02000500000000020004" pitchFamily="2" charset="0"/>
            </a:rPr>
            <a:t>KẾT NỐI ĐÁM MÂY </a:t>
          </a:r>
        </a:p>
      </dgm:t>
    </dgm:pt>
    <dgm:pt modelId="{F6832EF5-7BDD-CC4C-BFB5-2FB4EED73770}" type="parTrans" cxnId="{6F219A71-8E54-B245-86EA-660EDFE8C24F}">
      <dgm:prSet/>
      <dgm:spPr/>
      <dgm:t>
        <a:bodyPr/>
        <a:lstStyle/>
        <a:p>
          <a:endParaRPr lang="en-US" sz="2000">
            <a:latin typeface="FS PF BeauSans Pro" panose="02000500000000020004" pitchFamily="2" charset="0"/>
          </a:endParaRPr>
        </a:p>
      </dgm:t>
    </dgm:pt>
    <dgm:pt modelId="{6225FAB1-30CD-F649-8058-81C2D36FE2FB}" type="sibTrans" cxnId="{6F219A71-8E54-B245-86EA-660EDFE8C24F}">
      <dgm:prSet/>
      <dgm:spPr/>
      <dgm:t>
        <a:bodyPr/>
        <a:lstStyle/>
        <a:p>
          <a:endParaRPr lang="en-US" sz="2000">
            <a:latin typeface="FS PF BeauSans Pro" panose="02000500000000020004" pitchFamily="2" charset="0"/>
          </a:endParaRPr>
        </a:p>
      </dgm:t>
    </dgm:pt>
    <dgm:pt modelId="{8A53A1D1-85AE-3848-A763-AD7A783A81C6}">
      <dgm:prSet phldrT="[Text]" custT="1"/>
      <dgm:spPr/>
      <dgm:t>
        <a:bodyPr/>
        <a:lstStyle/>
        <a:p>
          <a:r>
            <a:rPr lang="en-US" sz="1400" dirty="0">
              <a:latin typeface="FS PF BeauSans Pro" panose="02000500000000020004" pitchFamily="2" charset="0"/>
            </a:rPr>
            <a:t>IOT</a:t>
          </a:r>
        </a:p>
      </dgm:t>
    </dgm:pt>
    <dgm:pt modelId="{0E8AA322-4F11-C044-B6C0-A1C4BACE170F}" type="parTrans" cxnId="{A2497D90-7898-E24B-A1FE-22D8AE42C943}">
      <dgm:prSet/>
      <dgm:spPr/>
      <dgm:t>
        <a:bodyPr/>
        <a:lstStyle/>
        <a:p>
          <a:endParaRPr lang="en-US" sz="2000">
            <a:latin typeface="FS PF BeauSans Pro" panose="02000500000000020004" pitchFamily="2" charset="0"/>
          </a:endParaRPr>
        </a:p>
      </dgm:t>
    </dgm:pt>
    <dgm:pt modelId="{BA9A1E8F-5930-1543-B88C-526B4243C15C}" type="sibTrans" cxnId="{A2497D90-7898-E24B-A1FE-22D8AE42C943}">
      <dgm:prSet/>
      <dgm:spPr/>
      <dgm:t>
        <a:bodyPr/>
        <a:lstStyle/>
        <a:p>
          <a:endParaRPr lang="en-US" sz="2000">
            <a:latin typeface="FS PF BeauSans Pro" panose="02000500000000020004" pitchFamily="2" charset="0"/>
          </a:endParaRPr>
        </a:p>
      </dgm:t>
    </dgm:pt>
    <dgm:pt modelId="{B85CB982-A685-604A-A70B-3E3DCDCBE6D8}">
      <dgm:prSet phldrT="[Text]" custT="1"/>
      <dgm:spPr/>
      <dgm:t>
        <a:bodyPr/>
        <a:lstStyle/>
        <a:p>
          <a:r>
            <a:rPr lang="en-US" sz="1400" dirty="0">
              <a:latin typeface="FS PF BeauSans Pro" panose="02000500000000020004" pitchFamily="2" charset="0"/>
            </a:rPr>
            <a:t>HOSTING </a:t>
          </a:r>
        </a:p>
      </dgm:t>
    </dgm:pt>
    <dgm:pt modelId="{55A9ECE4-4851-4748-A996-DA77CC93E853}" type="parTrans" cxnId="{213FE350-19E1-5E45-8A9A-3B10EAEED164}">
      <dgm:prSet/>
      <dgm:spPr/>
      <dgm:t>
        <a:bodyPr/>
        <a:lstStyle/>
        <a:p>
          <a:endParaRPr lang="en-US" sz="2000">
            <a:latin typeface="FS PF BeauSans Pro" panose="02000500000000020004" pitchFamily="2" charset="0"/>
          </a:endParaRPr>
        </a:p>
      </dgm:t>
    </dgm:pt>
    <dgm:pt modelId="{AD719742-FA82-ED48-80BC-E9DB51668FE5}" type="sibTrans" cxnId="{213FE350-19E1-5E45-8A9A-3B10EAEED164}">
      <dgm:prSet/>
      <dgm:spPr/>
      <dgm:t>
        <a:bodyPr/>
        <a:lstStyle/>
        <a:p>
          <a:endParaRPr lang="en-US" sz="2000">
            <a:latin typeface="FS PF BeauSans Pro" panose="02000500000000020004" pitchFamily="2" charset="0"/>
          </a:endParaRPr>
        </a:p>
      </dgm:t>
    </dgm:pt>
    <dgm:pt modelId="{EA6138F3-65F5-8843-B03A-893E0145E024}" type="pres">
      <dgm:prSet presAssocID="{B96FD675-FE17-8A44-9DB4-EC441F9EBEE5}" presName="cycle" presStyleCnt="0">
        <dgm:presLayoutVars>
          <dgm:dir/>
          <dgm:resizeHandles val="exact"/>
        </dgm:presLayoutVars>
      </dgm:prSet>
      <dgm:spPr/>
      <dgm:t>
        <a:bodyPr/>
        <a:lstStyle/>
        <a:p>
          <a:endParaRPr lang="en-US"/>
        </a:p>
      </dgm:t>
    </dgm:pt>
    <dgm:pt modelId="{D249E73C-5C24-DE4D-9850-D0BF2F97A056}" type="pres">
      <dgm:prSet presAssocID="{9C63C4CF-47E7-1846-89D8-BD117A0EA590}" presName="node" presStyleLbl="node1" presStyleIdx="0" presStyleCnt="11" custScaleX="150967" custScaleY="121415">
        <dgm:presLayoutVars>
          <dgm:bulletEnabled val="1"/>
        </dgm:presLayoutVars>
      </dgm:prSet>
      <dgm:spPr/>
      <dgm:t>
        <a:bodyPr/>
        <a:lstStyle/>
        <a:p>
          <a:endParaRPr lang="en-US"/>
        </a:p>
      </dgm:t>
    </dgm:pt>
    <dgm:pt modelId="{C6815114-C376-5D4D-A408-ACDF3C439565}" type="pres">
      <dgm:prSet presAssocID="{9C63C4CF-47E7-1846-89D8-BD117A0EA590}" presName="spNode" presStyleCnt="0"/>
      <dgm:spPr/>
    </dgm:pt>
    <dgm:pt modelId="{C06E8437-33CB-E342-9AFC-7ECB39AE2CCB}" type="pres">
      <dgm:prSet presAssocID="{C4A88EBB-14C4-4E46-8854-279D987BD702}" presName="sibTrans" presStyleLbl="sibTrans1D1" presStyleIdx="0" presStyleCnt="11"/>
      <dgm:spPr/>
      <dgm:t>
        <a:bodyPr/>
        <a:lstStyle/>
        <a:p>
          <a:endParaRPr lang="en-US"/>
        </a:p>
      </dgm:t>
    </dgm:pt>
    <dgm:pt modelId="{09D12697-2F87-D04B-A3F4-B64206D27076}" type="pres">
      <dgm:prSet presAssocID="{E34753A2-9160-6E46-93F8-41D2DF02B027}" presName="node" presStyleLbl="node1" presStyleIdx="1" presStyleCnt="11" custScaleX="150967" custScaleY="121415">
        <dgm:presLayoutVars>
          <dgm:bulletEnabled val="1"/>
        </dgm:presLayoutVars>
      </dgm:prSet>
      <dgm:spPr/>
      <dgm:t>
        <a:bodyPr/>
        <a:lstStyle/>
        <a:p>
          <a:endParaRPr lang="en-US"/>
        </a:p>
      </dgm:t>
    </dgm:pt>
    <dgm:pt modelId="{848E78DB-274F-C34D-AC32-282B1A6C9936}" type="pres">
      <dgm:prSet presAssocID="{E34753A2-9160-6E46-93F8-41D2DF02B027}" presName="spNode" presStyleCnt="0"/>
      <dgm:spPr/>
    </dgm:pt>
    <dgm:pt modelId="{B5321731-7AAA-3747-A9AB-6409FDFCA21A}" type="pres">
      <dgm:prSet presAssocID="{F2ABF5FC-C8E2-EF4D-A327-0F18FFAE041B}" presName="sibTrans" presStyleLbl="sibTrans1D1" presStyleIdx="1" presStyleCnt="11"/>
      <dgm:spPr/>
      <dgm:t>
        <a:bodyPr/>
        <a:lstStyle/>
        <a:p>
          <a:endParaRPr lang="en-US"/>
        </a:p>
      </dgm:t>
    </dgm:pt>
    <dgm:pt modelId="{8170FFBD-D044-E546-A311-75594884C767}" type="pres">
      <dgm:prSet presAssocID="{851797F8-3FBA-3E4C-82B8-E5E99ABA032E}" presName="node" presStyleLbl="node1" presStyleIdx="2" presStyleCnt="11" custScaleX="150967" custScaleY="121415">
        <dgm:presLayoutVars>
          <dgm:bulletEnabled val="1"/>
        </dgm:presLayoutVars>
      </dgm:prSet>
      <dgm:spPr/>
      <dgm:t>
        <a:bodyPr/>
        <a:lstStyle/>
        <a:p>
          <a:endParaRPr lang="en-US"/>
        </a:p>
      </dgm:t>
    </dgm:pt>
    <dgm:pt modelId="{8ECDD89B-FF56-BF4F-993F-A0B338B2B721}" type="pres">
      <dgm:prSet presAssocID="{851797F8-3FBA-3E4C-82B8-E5E99ABA032E}" presName="spNode" presStyleCnt="0"/>
      <dgm:spPr/>
    </dgm:pt>
    <dgm:pt modelId="{ECE3C1A6-DFB5-FB4F-BCDD-434586BFFDD9}" type="pres">
      <dgm:prSet presAssocID="{5333653C-F2EB-1249-8F6F-44453B9DFFA5}" presName="sibTrans" presStyleLbl="sibTrans1D1" presStyleIdx="2" presStyleCnt="11"/>
      <dgm:spPr/>
      <dgm:t>
        <a:bodyPr/>
        <a:lstStyle/>
        <a:p>
          <a:endParaRPr lang="en-US"/>
        </a:p>
      </dgm:t>
    </dgm:pt>
    <dgm:pt modelId="{FBC3DADB-A1A1-834F-95C3-A82896B83DE3}" type="pres">
      <dgm:prSet presAssocID="{8CB8BEEA-75A4-0B4C-8F0B-885461766567}" presName="node" presStyleLbl="node1" presStyleIdx="3" presStyleCnt="11" custScaleX="150967" custScaleY="121415">
        <dgm:presLayoutVars>
          <dgm:bulletEnabled val="1"/>
        </dgm:presLayoutVars>
      </dgm:prSet>
      <dgm:spPr/>
      <dgm:t>
        <a:bodyPr/>
        <a:lstStyle/>
        <a:p>
          <a:endParaRPr lang="en-US"/>
        </a:p>
      </dgm:t>
    </dgm:pt>
    <dgm:pt modelId="{6D2F1662-ECB4-CB48-9147-670CD7918927}" type="pres">
      <dgm:prSet presAssocID="{8CB8BEEA-75A4-0B4C-8F0B-885461766567}" presName="spNode" presStyleCnt="0"/>
      <dgm:spPr/>
    </dgm:pt>
    <dgm:pt modelId="{DD5F8621-4F0E-4146-B110-A1D301716B3D}" type="pres">
      <dgm:prSet presAssocID="{8F160F6D-23D2-D34C-868D-46789C18D8E5}" presName="sibTrans" presStyleLbl="sibTrans1D1" presStyleIdx="3" presStyleCnt="11"/>
      <dgm:spPr/>
      <dgm:t>
        <a:bodyPr/>
        <a:lstStyle/>
        <a:p>
          <a:endParaRPr lang="en-US"/>
        </a:p>
      </dgm:t>
    </dgm:pt>
    <dgm:pt modelId="{ADA83A99-C4B5-774F-9E10-2B8CFF311686}" type="pres">
      <dgm:prSet presAssocID="{354D89A6-8BF9-9C41-8D3E-99CEFA204DE2}" presName="node" presStyleLbl="node1" presStyleIdx="4" presStyleCnt="11" custScaleX="150967" custScaleY="121415">
        <dgm:presLayoutVars>
          <dgm:bulletEnabled val="1"/>
        </dgm:presLayoutVars>
      </dgm:prSet>
      <dgm:spPr/>
      <dgm:t>
        <a:bodyPr/>
        <a:lstStyle/>
        <a:p>
          <a:endParaRPr lang="en-US"/>
        </a:p>
      </dgm:t>
    </dgm:pt>
    <dgm:pt modelId="{AB867DCE-39A0-C84E-B704-AAB2266A091F}" type="pres">
      <dgm:prSet presAssocID="{354D89A6-8BF9-9C41-8D3E-99CEFA204DE2}" presName="spNode" presStyleCnt="0"/>
      <dgm:spPr/>
    </dgm:pt>
    <dgm:pt modelId="{261DA7EB-BBE2-1F4B-91F1-947BF4AC228D}" type="pres">
      <dgm:prSet presAssocID="{EF1A52DF-8333-C048-917E-109C4BCF6563}" presName="sibTrans" presStyleLbl="sibTrans1D1" presStyleIdx="4" presStyleCnt="11"/>
      <dgm:spPr/>
      <dgm:t>
        <a:bodyPr/>
        <a:lstStyle/>
        <a:p>
          <a:endParaRPr lang="en-US"/>
        </a:p>
      </dgm:t>
    </dgm:pt>
    <dgm:pt modelId="{E975852E-1E87-AF46-88A4-036B82439B3C}" type="pres">
      <dgm:prSet presAssocID="{E0990FCA-0E67-BC4A-94BD-854BDA31E698}" presName="node" presStyleLbl="node1" presStyleIdx="5" presStyleCnt="11" custScaleX="150967" custScaleY="121415">
        <dgm:presLayoutVars>
          <dgm:bulletEnabled val="1"/>
        </dgm:presLayoutVars>
      </dgm:prSet>
      <dgm:spPr/>
      <dgm:t>
        <a:bodyPr/>
        <a:lstStyle/>
        <a:p>
          <a:endParaRPr lang="en-US"/>
        </a:p>
      </dgm:t>
    </dgm:pt>
    <dgm:pt modelId="{684CFF61-D742-5E4C-9638-6D6467BE56C4}" type="pres">
      <dgm:prSet presAssocID="{E0990FCA-0E67-BC4A-94BD-854BDA31E698}" presName="spNode" presStyleCnt="0"/>
      <dgm:spPr/>
    </dgm:pt>
    <dgm:pt modelId="{1DBF817B-2C7A-D344-98EE-C5EBAF75089B}" type="pres">
      <dgm:prSet presAssocID="{C24BC3AB-4636-A84F-9DEE-9804FEABA649}" presName="sibTrans" presStyleLbl="sibTrans1D1" presStyleIdx="5" presStyleCnt="11"/>
      <dgm:spPr/>
      <dgm:t>
        <a:bodyPr/>
        <a:lstStyle/>
        <a:p>
          <a:endParaRPr lang="en-US"/>
        </a:p>
      </dgm:t>
    </dgm:pt>
    <dgm:pt modelId="{E4049B0C-CCA8-F248-A944-70C0B5B8C71E}" type="pres">
      <dgm:prSet presAssocID="{B01BE8DF-F16E-994F-B6FC-3A712E449AA5}" presName="node" presStyleLbl="node1" presStyleIdx="6" presStyleCnt="11" custScaleX="150967" custScaleY="121415">
        <dgm:presLayoutVars>
          <dgm:bulletEnabled val="1"/>
        </dgm:presLayoutVars>
      </dgm:prSet>
      <dgm:spPr/>
      <dgm:t>
        <a:bodyPr/>
        <a:lstStyle/>
        <a:p>
          <a:endParaRPr lang="en-US"/>
        </a:p>
      </dgm:t>
    </dgm:pt>
    <dgm:pt modelId="{5E2329AD-F21C-514B-880E-C407CF3AA56D}" type="pres">
      <dgm:prSet presAssocID="{B01BE8DF-F16E-994F-B6FC-3A712E449AA5}" presName="spNode" presStyleCnt="0"/>
      <dgm:spPr/>
    </dgm:pt>
    <dgm:pt modelId="{352B4F5E-FEA1-9547-A41E-D104D5D2EA67}" type="pres">
      <dgm:prSet presAssocID="{A8E77AFD-17A0-0E43-9122-76E355CD8D40}" presName="sibTrans" presStyleLbl="sibTrans1D1" presStyleIdx="6" presStyleCnt="11"/>
      <dgm:spPr/>
      <dgm:t>
        <a:bodyPr/>
        <a:lstStyle/>
        <a:p>
          <a:endParaRPr lang="en-US"/>
        </a:p>
      </dgm:t>
    </dgm:pt>
    <dgm:pt modelId="{00E83F8A-934E-5344-9B0B-7D8899C5DA35}" type="pres">
      <dgm:prSet presAssocID="{331CF8D0-4FA1-224F-8F95-2D5AB838566E}" presName="node" presStyleLbl="node1" presStyleIdx="7" presStyleCnt="11" custScaleX="150967" custScaleY="121415">
        <dgm:presLayoutVars>
          <dgm:bulletEnabled val="1"/>
        </dgm:presLayoutVars>
      </dgm:prSet>
      <dgm:spPr/>
      <dgm:t>
        <a:bodyPr/>
        <a:lstStyle/>
        <a:p>
          <a:endParaRPr lang="en-US"/>
        </a:p>
      </dgm:t>
    </dgm:pt>
    <dgm:pt modelId="{6ABF3B40-1408-3F41-B390-9DB47ACBA22D}" type="pres">
      <dgm:prSet presAssocID="{331CF8D0-4FA1-224F-8F95-2D5AB838566E}" presName="spNode" presStyleCnt="0"/>
      <dgm:spPr/>
    </dgm:pt>
    <dgm:pt modelId="{872BD1AD-6D9C-2F4A-B840-EC7397169D0B}" type="pres">
      <dgm:prSet presAssocID="{9AE237F1-6D50-164D-A0B2-9FB8CD423A53}" presName="sibTrans" presStyleLbl="sibTrans1D1" presStyleIdx="7" presStyleCnt="11"/>
      <dgm:spPr/>
      <dgm:t>
        <a:bodyPr/>
        <a:lstStyle/>
        <a:p>
          <a:endParaRPr lang="en-US"/>
        </a:p>
      </dgm:t>
    </dgm:pt>
    <dgm:pt modelId="{6A03391B-17C7-B747-8E72-3DBC1110F02C}" type="pres">
      <dgm:prSet presAssocID="{99D1A078-039E-0F4B-9CCF-29D78863CC36}" presName="node" presStyleLbl="node1" presStyleIdx="8" presStyleCnt="11" custScaleX="150967" custScaleY="121415">
        <dgm:presLayoutVars>
          <dgm:bulletEnabled val="1"/>
        </dgm:presLayoutVars>
      </dgm:prSet>
      <dgm:spPr/>
      <dgm:t>
        <a:bodyPr/>
        <a:lstStyle/>
        <a:p>
          <a:endParaRPr lang="en-US"/>
        </a:p>
      </dgm:t>
    </dgm:pt>
    <dgm:pt modelId="{79ACBF0F-4640-AB4B-B650-3011237225A2}" type="pres">
      <dgm:prSet presAssocID="{99D1A078-039E-0F4B-9CCF-29D78863CC36}" presName="spNode" presStyleCnt="0"/>
      <dgm:spPr/>
    </dgm:pt>
    <dgm:pt modelId="{479CDEA7-75B0-B247-B3FA-429619A3FD9D}" type="pres">
      <dgm:prSet presAssocID="{6225FAB1-30CD-F649-8058-81C2D36FE2FB}" presName="sibTrans" presStyleLbl="sibTrans1D1" presStyleIdx="8" presStyleCnt="11"/>
      <dgm:spPr/>
      <dgm:t>
        <a:bodyPr/>
        <a:lstStyle/>
        <a:p>
          <a:endParaRPr lang="en-US"/>
        </a:p>
      </dgm:t>
    </dgm:pt>
    <dgm:pt modelId="{747C01AB-6008-CE49-BA67-DB1A15EF05D6}" type="pres">
      <dgm:prSet presAssocID="{8A53A1D1-85AE-3848-A763-AD7A783A81C6}" presName="node" presStyleLbl="node1" presStyleIdx="9" presStyleCnt="11" custScaleX="150967" custScaleY="121415">
        <dgm:presLayoutVars>
          <dgm:bulletEnabled val="1"/>
        </dgm:presLayoutVars>
      </dgm:prSet>
      <dgm:spPr/>
      <dgm:t>
        <a:bodyPr/>
        <a:lstStyle/>
        <a:p>
          <a:endParaRPr lang="en-US"/>
        </a:p>
      </dgm:t>
    </dgm:pt>
    <dgm:pt modelId="{F426A6E9-D807-8C40-A404-F18958FF56CD}" type="pres">
      <dgm:prSet presAssocID="{8A53A1D1-85AE-3848-A763-AD7A783A81C6}" presName="spNode" presStyleCnt="0"/>
      <dgm:spPr/>
    </dgm:pt>
    <dgm:pt modelId="{3EAF711E-153E-C644-BE77-E30CE0A8CAE8}" type="pres">
      <dgm:prSet presAssocID="{BA9A1E8F-5930-1543-B88C-526B4243C15C}" presName="sibTrans" presStyleLbl="sibTrans1D1" presStyleIdx="9" presStyleCnt="11"/>
      <dgm:spPr/>
      <dgm:t>
        <a:bodyPr/>
        <a:lstStyle/>
        <a:p>
          <a:endParaRPr lang="en-US"/>
        </a:p>
      </dgm:t>
    </dgm:pt>
    <dgm:pt modelId="{A8A9C9C6-98CD-DB42-B7A1-4CDF3689D25B}" type="pres">
      <dgm:prSet presAssocID="{B85CB982-A685-604A-A70B-3E3DCDCBE6D8}" presName="node" presStyleLbl="node1" presStyleIdx="10" presStyleCnt="11" custScaleX="150967" custScaleY="121415">
        <dgm:presLayoutVars>
          <dgm:bulletEnabled val="1"/>
        </dgm:presLayoutVars>
      </dgm:prSet>
      <dgm:spPr/>
      <dgm:t>
        <a:bodyPr/>
        <a:lstStyle/>
        <a:p>
          <a:endParaRPr lang="en-US"/>
        </a:p>
      </dgm:t>
    </dgm:pt>
    <dgm:pt modelId="{7E1E3E1B-093B-2343-988F-F7B300D38F5B}" type="pres">
      <dgm:prSet presAssocID="{B85CB982-A685-604A-A70B-3E3DCDCBE6D8}" presName="spNode" presStyleCnt="0"/>
      <dgm:spPr/>
    </dgm:pt>
    <dgm:pt modelId="{63781E96-FFBE-4344-8C7F-6D8F80945E01}" type="pres">
      <dgm:prSet presAssocID="{AD719742-FA82-ED48-80BC-E9DB51668FE5}" presName="sibTrans" presStyleLbl="sibTrans1D1" presStyleIdx="10" presStyleCnt="11"/>
      <dgm:spPr/>
      <dgm:t>
        <a:bodyPr/>
        <a:lstStyle/>
        <a:p>
          <a:endParaRPr lang="en-US"/>
        </a:p>
      </dgm:t>
    </dgm:pt>
  </dgm:ptLst>
  <dgm:cxnLst>
    <dgm:cxn modelId="{8AD4079F-E727-9949-B89B-4D943234A55B}" type="presOf" srcId="{EF1A52DF-8333-C048-917E-109C4BCF6563}" destId="{261DA7EB-BBE2-1F4B-91F1-947BF4AC228D}" srcOrd="0" destOrd="0" presId="urn:microsoft.com/office/officeart/2005/8/layout/cycle6"/>
    <dgm:cxn modelId="{85B6F54E-A7BC-E447-925C-E1802A3DD3B9}" type="presOf" srcId="{E34753A2-9160-6E46-93F8-41D2DF02B027}" destId="{09D12697-2F87-D04B-A3F4-B64206D27076}" srcOrd="0" destOrd="0" presId="urn:microsoft.com/office/officeart/2005/8/layout/cycle6"/>
    <dgm:cxn modelId="{CA62E146-0165-1F49-9CED-C91DDE5DB395}" srcId="{B96FD675-FE17-8A44-9DB4-EC441F9EBEE5}" destId="{354D89A6-8BF9-9C41-8D3E-99CEFA204DE2}" srcOrd="4" destOrd="0" parTransId="{00F38CA7-064D-2F42-92B6-F26DBA8D64F9}" sibTransId="{EF1A52DF-8333-C048-917E-109C4BCF6563}"/>
    <dgm:cxn modelId="{B7D1FB53-BCA4-484D-85AD-D579E27E4BEE}" type="presOf" srcId="{AD719742-FA82-ED48-80BC-E9DB51668FE5}" destId="{63781E96-FFBE-4344-8C7F-6D8F80945E01}" srcOrd="0" destOrd="0" presId="urn:microsoft.com/office/officeart/2005/8/layout/cycle6"/>
    <dgm:cxn modelId="{6BCBF9C4-0C14-E94C-961B-71B76FC4A76F}" type="presOf" srcId="{851797F8-3FBA-3E4C-82B8-E5E99ABA032E}" destId="{8170FFBD-D044-E546-A311-75594884C767}" srcOrd="0" destOrd="0" presId="urn:microsoft.com/office/officeart/2005/8/layout/cycle6"/>
    <dgm:cxn modelId="{ABC655AD-5F6F-8A48-9AB6-4C9A1918D81B}" type="presOf" srcId="{C4A88EBB-14C4-4E46-8854-279D987BD702}" destId="{C06E8437-33CB-E342-9AFC-7ECB39AE2CCB}" srcOrd="0" destOrd="0" presId="urn:microsoft.com/office/officeart/2005/8/layout/cycle6"/>
    <dgm:cxn modelId="{C5F3F097-8884-C047-B227-56D7613E39C0}" srcId="{B96FD675-FE17-8A44-9DB4-EC441F9EBEE5}" destId="{9C63C4CF-47E7-1846-89D8-BD117A0EA590}" srcOrd="0" destOrd="0" parTransId="{DD600DC2-1348-0445-A851-6563A3762EA3}" sibTransId="{C4A88EBB-14C4-4E46-8854-279D987BD702}"/>
    <dgm:cxn modelId="{633AC567-9FB4-394C-A628-7DB4BF65CD64}" type="presOf" srcId="{8A53A1D1-85AE-3848-A763-AD7A783A81C6}" destId="{747C01AB-6008-CE49-BA67-DB1A15EF05D6}" srcOrd="0" destOrd="0" presId="urn:microsoft.com/office/officeart/2005/8/layout/cycle6"/>
    <dgm:cxn modelId="{88C05751-FB60-884A-A655-BCC989A2E12A}" type="presOf" srcId="{BA9A1E8F-5930-1543-B88C-526B4243C15C}" destId="{3EAF711E-153E-C644-BE77-E30CE0A8CAE8}" srcOrd="0" destOrd="0" presId="urn:microsoft.com/office/officeart/2005/8/layout/cycle6"/>
    <dgm:cxn modelId="{74ECA98A-686B-6C4E-8524-D77461D3C1EE}" type="presOf" srcId="{B85CB982-A685-604A-A70B-3E3DCDCBE6D8}" destId="{A8A9C9C6-98CD-DB42-B7A1-4CDF3689D25B}" srcOrd="0" destOrd="0" presId="urn:microsoft.com/office/officeart/2005/8/layout/cycle6"/>
    <dgm:cxn modelId="{08E5D23A-66CC-B64C-B17B-222C6C65DC7D}" srcId="{B96FD675-FE17-8A44-9DB4-EC441F9EBEE5}" destId="{E34753A2-9160-6E46-93F8-41D2DF02B027}" srcOrd="1" destOrd="0" parTransId="{71D31E83-23EB-D943-9244-0DCD1193467C}" sibTransId="{F2ABF5FC-C8E2-EF4D-A327-0F18FFAE041B}"/>
    <dgm:cxn modelId="{181BF250-A6CB-9445-A472-D50ED3B03E78}" type="presOf" srcId="{6225FAB1-30CD-F649-8058-81C2D36FE2FB}" destId="{479CDEA7-75B0-B247-B3FA-429619A3FD9D}" srcOrd="0" destOrd="0" presId="urn:microsoft.com/office/officeart/2005/8/layout/cycle6"/>
    <dgm:cxn modelId="{7AA5A8CF-3CDA-064B-960E-CC495F8E91A1}" type="presOf" srcId="{354D89A6-8BF9-9C41-8D3E-99CEFA204DE2}" destId="{ADA83A99-C4B5-774F-9E10-2B8CFF311686}" srcOrd="0" destOrd="0" presId="urn:microsoft.com/office/officeart/2005/8/layout/cycle6"/>
    <dgm:cxn modelId="{D5A3FFED-E382-CD46-B857-AB0699184EC1}" srcId="{B96FD675-FE17-8A44-9DB4-EC441F9EBEE5}" destId="{851797F8-3FBA-3E4C-82B8-E5E99ABA032E}" srcOrd="2" destOrd="0" parTransId="{D6B1C3DE-A75B-8C46-B421-D8AFD1FDBAD5}" sibTransId="{5333653C-F2EB-1249-8F6F-44453B9DFFA5}"/>
    <dgm:cxn modelId="{70B469CE-930C-7E40-9065-AE959054133C}" type="presOf" srcId="{8F160F6D-23D2-D34C-868D-46789C18D8E5}" destId="{DD5F8621-4F0E-4146-B110-A1D301716B3D}" srcOrd="0" destOrd="0" presId="urn:microsoft.com/office/officeart/2005/8/layout/cycle6"/>
    <dgm:cxn modelId="{6F219A71-8E54-B245-86EA-660EDFE8C24F}" srcId="{B96FD675-FE17-8A44-9DB4-EC441F9EBEE5}" destId="{99D1A078-039E-0F4B-9CCF-29D78863CC36}" srcOrd="8" destOrd="0" parTransId="{F6832EF5-7BDD-CC4C-BFB5-2FB4EED73770}" sibTransId="{6225FAB1-30CD-F649-8058-81C2D36FE2FB}"/>
    <dgm:cxn modelId="{213FE350-19E1-5E45-8A9A-3B10EAEED164}" srcId="{B96FD675-FE17-8A44-9DB4-EC441F9EBEE5}" destId="{B85CB982-A685-604A-A70B-3E3DCDCBE6D8}" srcOrd="10" destOrd="0" parTransId="{55A9ECE4-4851-4748-A996-DA77CC93E853}" sibTransId="{AD719742-FA82-ED48-80BC-E9DB51668FE5}"/>
    <dgm:cxn modelId="{4E5E044C-B430-0248-820D-B348F9E5CCB2}" type="presOf" srcId="{331CF8D0-4FA1-224F-8F95-2D5AB838566E}" destId="{00E83F8A-934E-5344-9B0B-7D8899C5DA35}" srcOrd="0" destOrd="0" presId="urn:microsoft.com/office/officeart/2005/8/layout/cycle6"/>
    <dgm:cxn modelId="{F50DA728-27EC-EF4D-9DB3-D283081DA308}" type="presOf" srcId="{9C63C4CF-47E7-1846-89D8-BD117A0EA590}" destId="{D249E73C-5C24-DE4D-9850-D0BF2F97A056}" srcOrd="0" destOrd="0" presId="urn:microsoft.com/office/officeart/2005/8/layout/cycle6"/>
    <dgm:cxn modelId="{B866A4D8-5F7D-B44E-A639-7574C9FE66F0}" type="presOf" srcId="{5333653C-F2EB-1249-8F6F-44453B9DFFA5}" destId="{ECE3C1A6-DFB5-FB4F-BCDD-434586BFFDD9}" srcOrd="0" destOrd="0" presId="urn:microsoft.com/office/officeart/2005/8/layout/cycle6"/>
    <dgm:cxn modelId="{DFD5ECF6-393F-764F-918B-FC1D1602AB1A}" type="presOf" srcId="{C24BC3AB-4636-A84F-9DEE-9804FEABA649}" destId="{1DBF817B-2C7A-D344-98EE-C5EBAF75089B}" srcOrd="0" destOrd="0" presId="urn:microsoft.com/office/officeart/2005/8/layout/cycle6"/>
    <dgm:cxn modelId="{FFDE12F6-D476-E248-8698-DFC875A8CC2F}" type="presOf" srcId="{99D1A078-039E-0F4B-9CCF-29D78863CC36}" destId="{6A03391B-17C7-B747-8E72-3DBC1110F02C}" srcOrd="0" destOrd="0" presId="urn:microsoft.com/office/officeart/2005/8/layout/cycle6"/>
    <dgm:cxn modelId="{A2497D90-7898-E24B-A1FE-22D8AE42C943}" srcId="{B96FD675-FE17-8A44-9DB4-EC441F9EBEE5}" destId="{8A53A1D1-85AE-3848-A763-AD7A783A81C6}" srcOrd="9" destOrd="0" parTransId="{0E8AA322-4F11-C044-B6C0-A1C4BACE170F}" sibTransId="{BA9A1E8F-5930-1543-B88C-526B4243C15C}"/>
    <dgm:cxn modelId="{4648ECBF-5E74-7D44-861D-7D63FCA0B095}" type="presOf" srcId="{9AE237F1-6D50-164D-A0B2-9FB8CD423A53}" destId="{872BD1AD-6D9C-2F4A-B840-EC7397169D0B}" srcOrd="0" destOrd="0" presId="urn:microsoft.com/office/officeart/2005/8/layout/cycle6"/>
    <dgm:cxn modelId="{3E198E1E-E25B-8D4E-9C52-568F17AEF1D5}" type="presOf" srcId="{A8E77AFD-17A0-0E43-9122-76E355CD8D40}" destId="{352B4F5E-FEA1-9547-A41E-D104D5D2EA67}" srcOrd="0" destOrd="0" presId="urn:microsoft.com/office/officeart/2005/8/layout/cycle6"/>
    <dgm:cxn modelId="{CF520353-9323-9348-B779-204C8B506909}" srcId="{B96FD675-FE17-8A44-9DB4-EC441F9EBEE5}" destId="{331CF8D0-4FA1-224F-8F95-2D5AB838566E}" srcOrd="7" destOrd="0" parTransId="{4CB81432-C006-2142-BDDF-F9E136F02EF7}" sibTransId="{9AE237F1-6D50-164D-A0B2-9FB8CD423A53}"/>
    <dgm:cxn modelId="{7F23ABB2-1E34-9D46-AE4D-AA3955A864D8}" srcId="{B96FD675-FE17-8A44-9DB4-EC441F9EBEE5}" destId="{8CB8BEEA-75A4-0B4C-8F0B-885461766567}" srcOrd="3" destOrd="0" parTransId="{2E81E3F3-094A-2E4E-BA92-C264E6AE4AF3}" sibTransId="{8F160F6D-23D2-D34C-868D-46789C18D8E5}"/>
    <dgm:cxn modelId="{0F4710FC-D5ED-6148-A282-A88FA55A0EB9}" srcId="{B96FD675-FE17-8A44-9DB4-EC441F9EBEE5}" destId="{B01BE8DF-F16E-994F-B6FC-3A712E449AA5}" srcOrd="6" destOrd="0" parTransId="{05D3BF9D-F450-9349-8CDE-561B531293B3}" sibTransId="{A8E77AFD-17A0-0E43-9122-76E355CD8D40}"/>
    <dgm:cxn modelId="{9D8B94EA-2F6B-3B4D-9385-76183C9E47D3}" type="presOf" srcId="{F2ABF5FC-C8E2-EF4D-A327-0F18FFAE041B}" destId="{B5321731-7AAA-3747-A9AB-6409FDFCA21A}" srcOrd="0" destOrd="0" presId="urn:microsoft.com/office/officeart/2005/8/layout/cycle6"/>
    <dgm:cxn modelId="{A750C1C9-1C98-5F4F-87A4-FDBA0618C3E1}" type="presOf" srcId="{8CB8BEEA-75A4-0B4C-8F0B-885461766567}" destId="{FBC3DADB-A1A1-834F-95C3-A82896B83DE3}" srcOrd="0" destOrd="0" presId="urn:microsoft.com/office/officeart/2005/8/layout/cycle6"/>
    <dgm:cxn modelId="{CAF660C7-3E2F-5949-A948-180E514172DE}" type="presOf" srcId="{B96FD675-FE17-8A44-9DB4-EC441F9EBEE5}" destId="{EA6138F3-65F5-8843-B03A-893E0145E024}" srcOrd="0" destOrd="0" presId="urn:microsoft.com/office/officeart/2005/8/layout/cycle6"/>
    <dgm:cxn modelId="{248A4243-2B6D-4D4B-9F9D-260C0C56DDD8}" srcId="{B96FD675-FE17-8A44-9DB4-EC441F9EBEE5}" destId="{E0990FCA-0E67-BC4A-94BD-854BDA31E698}" srcOrd="5" destOrd="0" parTransId="{04A93F86-F0CD-2A46-AD67-D3B38A2F5071}" sibTransId="{C24BC3AB-4636-A84F-9DEE-9804FEABA649}"/>
    <dgm:cxn modelId="{D7B030B3-4B12-714B-8837-2A28DC5DB7C4}" type="presOf" srcId="{B01BE8DF-F16E-994F-B6FC-3A712E449AA5}" destId="{E4049B0C-CCA8-F248-A944-70C0B5B8C71E}" srcOrd="0" destOrd="0" presId="urn:microsoft.com/office/officeart/2005/8/layout/cycle6"/>
    <dgm:cxn modelId="{D461741F-EEE6-FF4C-AD93-67C73169B4F1}" type="presOf" srcId="{E0990FCA-0E67-BC4A-94BD-854BDA31E698}" destId="{E975852E-1E87-AF46-88A4-036B82439B3C}" srcOrd="0" destOrd="0" presId="urn:microsoft.com/office/officeart/2005/8/layout/cycle6"/>
    <dgm:cxn modelId="{8D597B5F-4518-2845-8078-29F1612343DF}" type="presParOf" srcId="{EA6138F3-65F5-8843-B03A-893E0145E024}" destId="{D249E73C-5C24-DE4D-9850-D0BF2F97A056}" srcOrd="0" destOrd="0" presId="urn:microsoft.com/office/officeart/2005/8/layout/cycle6"/>
    <dgm:cxn modelId="{AE145CA5-B5EB-3D4B-BFC2-9A8C8E8531A2}" type="presParOf" srcId="{EA6138F3-65F5-8843-B03A-893E0145E024}" destId="{C6815114-C376-5D4D-A408-ACDF3C439565}" srcOrd="1" destOrd="0" presId="urn:microsoft.com/office/officeart/2005/8/layout/cycle6"/>
    <dgm:cxn modelId="{F00334CB-829B-9C40-8AB3-FF00FCD14AA6}" type="presParOf" srcId="{EA6138F3-65F5-8843-B03A-893E0145E024}" destId="{C06E8437-33CB-E342-9AFC-7ECB39AE2CCB}" srcOrd="2" destOrd="0" presId="urn:microsoft.com/office/officeart/2005/8/layout/cycle6"/>
    <dgm:cxn modelId="{A686381D-AED2-A54B-AA1D-C50808E7C8D3}" type="presParOf" srcId="{EA6138F3-65F5-8843-B03A-893E0145E024}" destId="{09D12697-2F87-D04B-A3F4-B64206D27076}" srcOrd="3" destOrd="0" presId="urn:microsoft.com/office/officeart/2005/8/layout/cycle6"/>
    <dgm:cxn modelId="{DAF6289F-D64C-3C4E-9879-C58754BE2387}" type="presParOf" srcId="{EA6138F3-65F5-8843-B03A-893E0145E024}" destId="{848E78DB-274F-C34D-AC32-282B1A6C9936}" srcOrd="4" destOrd="0" presId="urn:microsoft.com/office/officeart/2005/8/layout/cycle6"/>
    <dgm:cxn modelId="{BF7C42C3-93FC-0244-9E7D-9E6611CBD130}" type="presParOf" srcId="{EA6138F3-65F5-8843-B03A-893E0145E024}" destId="{B5321731-7AAA-3747-A9AB-6409FDFCA21A}" srcOrd="5" destOrd="0" presId="urn:microsoft.com/office/officeart/2005/8/layout/cycle6"/>
    <dgm:cxn modelId="{154B01BA-60C1-834A-B71F-D6826FD9072A}" type="presParOf" srcId="{EA6138F3-65F5-8843-B03A-893E0145E024}" destId="{8170FFBD-D044-E546-A311-75594884C767}" srcOrd="6" destOrd="0" presId="urn:microsoft.com/office/officeart/2005/8/layout/cycle6"/>
    <dgm:cxn modelId="{1151FD10-925D-4B4A-9739-6B54EEA6541B}" type="presParOf" srcId="{EA6138F3-65F5-8843-B03A-893E0145E024}" destId="{8ECDD89B-FF56-BF4F-993F-A0B338B2B721}" srcOrd="7" destOrd="0" presId="urn:microsoft.com/office/officeart/2005/8/layout/cycle6"/>
    <dgm:cxn modelId="{E7CC4486-52EC-8C49-8049-EB8ECB0D4F2F}" type="presParOf" srcId="{EA6138F3-65F5-8843-B03A-893E0145E024}" destId="{ECE3C1A6-DFB5-FB4F-BCDD-434586BFFDD9}" srcOrd="8" destOrd="0" presId="urn:microsoft.com/office/officeart/2005/8/layout/cycle6"/>
    <dgm:cxn modelId="{DD3D864B-EC31-3B43-BDFA-BF4ECC64C909}" type="presParOf" srcId="{EA6138F3-65F5-8843-B03A-893E0145E024}" destId="{FBC3DADB-A1A1-834F-95C3-A82896B83DE3}" srcOrd="9" destOrd="0" presId="urn:microsoft.com/office/officeart/2005/8/layout/cycle6"/>
    <dgm:cxn modelId="{39D0C295-5096-B646-BD89-84F69832AF37}" type="presParOf" srcId="{EA6138F3-65F5-8843-B03A-893E0145E024}" destId="{6D2F1662-ECB4-CB48-9147-670CD7918927}" srcOrd="10" destOrd="0" presId="urn:microsoft.com/office/officeart/2005/8/layout/cycle6"/>
    <dgm:cxn modelId="{9A821DDF-3804-174E-BDDC-DBCDB0B8C92A}" type="presParOf" srcId="{EA6138F3-65F5-8843-B03A-893E0145E024}" destId="{DD5F8621-4F0E-4146-B110-A1D301716B3D}" srcOrd="11" destOrd="0" presId="urn:microsoft.com/office/officeart/2005/8/layout/cycle6"/>
    <dgm:cxn modelId="{08636423-552B-0D49-B356-122BB8170687}" type="presParOf" srcId="{EA6138F3-65F5-8843-B03A-893E0145E024}" destId="{ADA83A99-C4B5-774F-9E10-2B8CFF311686}" srcOrd="12" destOrd="0" presId="urn:microsoft.com/office/officeart/2005/8/layout/cycle6"/>
    <dgm:cxn modelId="{C4632BF0-F4CB-9444-BF81-87FB7C02DC2D}" type="presParOf" srcId="{EA6138F3-65F5-8843-B03A-893E0145E024}" destId="{AB867DCE-39A0-C84E-B704-AAB2266A091F}" srcOrd="13" destOrd="0" presId="urn:microsoft.com/office/officeart/2005/8/layout/cycle6"/>
    <dgm:cxn modelId="{21BFCDDC-D33D-0C4F-90C4-1DB66F43D19C}" type="presParOf" srcId="{EA6138F3-65F5-8843-B03A-893E0145E024}" destId="{261DA7EB-BBE2-1F4B-91F1-947BF4AC228D}" srcOrd="14" destOrd="0" presId="urn:microsoft.com/office/officeart/2005/8/layout/cycle6"/>
    <dgm:cxn modelId="{A92CC566-F1F2-764D-BCE8-8E157C0722C8}" type="presParOf" srcId="{EA6138F3-65F5-8843-B03A-893E0145E024}" destId="{E975852E-1E87-AF46-88A4-036B82439B3C}" srcOrd="15" destOrd="0" presId="urn:microsoft.com/office/officeart/2005/8/layout/cycle6"/>
    <dgm:cxn modelId="{9068A6FC-FF25-F44E-8AF4-695EDF9037CD}" type="presParOf" srcId="{EA6138F3-65F5-8843-B03A-893E0145E024}" destId="{684CFF61-D742-5E4C-9638-6D6467BE56C4}" srcOrd="16" destOrd="0" presId="urn:microsoft.com/office/officeart/2005/8/layout/cycle6"/>
    <dgm:cxn modelId="{3A7493D9-9E3E-C240-9A19-FB3EA3A393D3}" type="presParOf" srcId="{EA6138F3-65F5-8843-B03A-893E0145E024}" destId="{1DBF817B-2C7A-D344-98EE-C5EBAF75089B}" srcOrd="17" destOrd="0" presId="urn:microsoft.com/office/officeart/2005/8/layout/cycle6"/>
    <dgm:cxn modelId="{48FA3073-8EEE-9141-895B-A8E9DCD41FDC}" type="presParOf" srcId="{EA6138F3-65F5-8843-B03A-893E0145E024}" destId="{E4049B0C-CCA8-F248-A944-70C0B5B8C71E}" srcOrd="18" destOrd="0" presId="urn:microsoft.com/office/officeart/2005/8/layout/cycle6"/>
    <dgm:cxn modelId="{6E0BDE3F-F0F1-6940-A380-1D7D125BA70A}" type="presParOf" srcId="{EA6138F3-65F5-8843-B03A-893E0145E024}" destId="{5E2329AD-F21C-514B-880E-C407CF3AA56D}" srcOrd="19" destOrd="0" presId="urn:microsoft.com/office/officeart/2005/8/layout/cycle6"/>
    <dgm:cxn modelId="{AFAC044D-28DB-3641-B861-BCBD775C06C8}" type="presParOf" srcId="{EA6138F3-65F5-8843-B03A-893E0145E024}" destId="{352B4F5E-FEA1-9547-A41E-D104D5D2EA67}" srcOrd="20" destOrd="0" presId="urn:microsoft.com/office/officeart/2005/8/layout/cycle6"/>
    <dgm:cxn modelId="{F17876CA-71CF-7545-A1F6-897F9E6D7B9D}" type="presParOf" srcId="{EA6138F3-65F5-8843-B03A-893E0145E024}" destId="{00E83F8A-934E-5344-9B0B-7D8899C5DA35}" srcOrd="21" destOrd="0" presId="urn:microsoft.com/office/officeart/2005/8/layout/cycle6"/>
    <dgm:cxn modelId="{BB17C3DA-A25F-CF41-9BC1-64D1E01AE5A7}" type="presParOf" srcId="{EA6138F3-65F5-8843-B03A-893E0145E024}" destId="{6ABF3B40-1408-3F41-B390-9DB47ACBA22D}" srcOrd="22" destOrd="0" presId="urn:microsoft.com/office/officeart/2005/8/layout/cycle6"/>
    <dgm:cxn modelId="{2BFFB423-C693-ED47-8640-44EDD27ADB5B}" type="presParOf" srcId="{EA6138F3-65F5-8843-B03A-893E0145E024}" destId="{872BD1AD-6D9C-2F4A-B840-EC7397169D0B}" srcOrd="23" destOrd="0" presId="urn:microsoft.com/office/officeart/2005/8/layout/cycle6"/>
    <dgm:cxn modelId="{EBF38815-8DF5-1E4E-8C9B-80FBACE5BE1B}" type="presParOf" srcId="{EA6138F3-65F5-8843-B03A-893E0145E024}" destId="{6A03391B-17C7-B747-8E72-3DBC1110F02C}" srcOrd="24" destOrd="0" presId="urn:microsoft.com/office/officeart/2005/8/layout/cycle6"/>
    <dgm:cxn modelId="{E1303E30-1589-8845-9834-927B45BE9B94}" type="presParOf" srcId="{EA6138F3-65F5-8843-B03A-893E0145E024}" destId="{79ACBF0F-4640-AB4B-B650-3011237225A2}" srcOrd="25" destOrd="0" presId="urn:microsoft.com/office/officeart/2005/8/layout/cycle6"/>
    <dgm:cxn modelId="{DA83CC98-10B0-ED43-A157-8490D29DA973}" type="presParOf" srcId="{EA6138F3-65F5-8843-B03A-893E0145E024}" destId="{479CDEA7-75B0-B247-B3FA-429619A3FD9D}" srcOrd="26" destOrd="0" presId="urn:microsoft.com/office/officeart/2005/8/layout/cycle6"/>
    <dgm:cxn modelId="{BCE87460-7231-4C4A-9A5E-834A6C2EBCB6}" type="presParOf" srcId="{EA6138F3-65F5-8843-B03A-893E0145E024}" destId="{747C01AB-6008-CE49-BA67-DB1A15EF05D6}" srcOrd="27" destOrd="0" presId="urn:microsoft.com/office/officeart/2005/8/layout/cycle6"/>
    <dgm:cxn modelId="{09D64FA3-66F6-ED4B-BABF-4CE8324C573A}" type="presParOf" srcId="{EA6138F3-65F5-8843-B03A-893E0145E024}" destId="{F426A6E9-D807-8C40-A404-F18958FF56CD}" srcOrd="28" destOrd="0" presId="urn:microsoft.com/office/officeart/2005/8/layout/cycle6"/>
    <dgm:cxn modelId="{83A2C754-002C-D54A-9EE5-27166ED16680}" type="presParOf" srcId="{EA6138F3-65F5-8843-B03A-893E0145E024}" destId="{3EAF711E-153E-C644-BE77-E30CE0A8CAE8}" srcOrd="29" destOrd="0" presId="urn:microsoft.com/office/officeart/2005/8/layout/cycle6"/>
    <dgm:cxn modelId="{6488BE94-86DE-8448-ADFD-CBDF197DA4CC}" type="presParOf" srcId="{EA6138F3-65F5-8843-B03A-893E0145E024}" destId="{A8A9C9C6-98CD-DB42-B7A1-4CDF3689D25B}" srcOrd="30" destOrd="0" presId="urn:microsoft.com/office/officeart/2005/8/layout/cycle6"/>
    <dgm:cxn modelId="{687892AD-9F0D-3A4F-A353-936BBF199DFB}" type="presParOf" srcId="{EA6138F3-65F5-8843-B03A-893E0145E024}" destId="{7E1E3E1B-093B-2343-988F-F7B300D38F5B}" srcOrd="31" destOrd="0" presId="urn:microsoft.com/office/officeart/2005/8/layout/cycle6"/>
    <dgm:cxn modelId="{345CB348-A7AA-6041-AA6A-2933EB33C72F}" type="presParOf" srcId="{EA6138F3-65F5-8843-B03A-893E0145E024}" destId="{63781E96-FFBE-4344-8C7F-6D8F80945E01}" srcOrd="32"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6FD675-FE17-8A44-9DB4-EC441F9EBEE5}" type="doc">
      <dgm:prSet loTypeId="urn:microsoft.com/office/officeart/2005/8/layout/cycle6" loCatId="" qsTypeId="urn:microsoft.com/office/officeart/2005/8/quickstyle/simple1" qsCatId="simple" csTypeId="urn:microsoft.com/office/officeart/2005/8/colors/accent1_2" csCatId="accent1" phldr="1"/>
      <dgm:spPr/>
      <dgm:t>
        <a:bodyPr/>
        <a:lstStyle/>
        <a:p>
          <a:endParaRPr lang="en-US"/>
        </a:p>
      </dgm:t>
    </dgm:pt>
    <dgm:pt modelId="{9C63C4CF-47E7-1846-89D8-BD117A0EA590}">
      <dgm:prSet phldrT="[Text]" custT="1"/>
      <dgm:spPr/>
      <dgm:t>
        <a:bodyPr/>
        <a:lstStyle/>
        <a:p>
          <a:r>
            <a:rPr lang="en-US" sz="1600" dirty="0">
              <a:latin typeface="Times New Roman" panose="02020603050405020304" pitchFamily="18" charset="0"/>
              <a:cs typeface="Times New Roman" panose="02020603050405020304" pitchFamily="18" charset="0"/>
            </a:rPr>
            <a:t>Infrastructure as a </a:t>
          </a:r>
          <a:r>
            <a:rPr lang="en-US" sz="1600" dirty="0" smtClean="0">
              <a:latin typeface="Times New Roman" panose="02020603050405020304" pitchFamily="18" charset="0"/>
              <a:cs typeface="Times New Roman" panose="02020603050405020304" pitchFamily="18" charset="0"/>
            </a:rPr>
            <a:t>Service </a:t>
          </a:r>
        </a:p>
        <a:p>
          <a:r>
            <a:rPr lang="en-US" sz="1600" dirty="0" smtClean="0">
              <a:latin typeface="Times New Roman" panose="02020603050405020304" pitchFamily="18" charset="0"/>
              <a:cs typeface="Times New Roman" panose="02020603050405020304" pitchFamily="18" charset="0"/>
            </a:rPr>
            <a:t>(</a:t>
          </a:r>
          <a:r>
            <a:rPr lang="en-US" sz="1600" dirty="0" err="1" smtClean="0">
              <a:latin typeface="Times New Roman" panose="02020603050405020304" pitchFamily="18" charset="0"/>
              <a:cs typeface="Times New Roman" panose="02020603050405020304" pitchFamily="18" charset="0"/>
            </a:rPr>
            <a:t>Lớp</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hạ</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tầng</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dgm:t>
    </dgm:pt>
    <dgm:pt modelId="{DD600DC2-1348-0445-A851-6563A3762EA3}" type="parTrans" cxnId="{C5F3F097-8884-C047-B227-56D7613E39C0}">
      <dgm:prSet/>
      <dgm:spPr/>
      <dgm:t>
        <a:bodyPr/>
        <a:lstStyle/>
        <a:p>
          <a:endParaRPr lang="en-US" sz="2000">
            <a:latin typeface="FS PF BeauSans Pro" panose="02000500000000020004" pitchFamily="2" charset="0"/>
          </a:endParaRPr>
        </a:p>
      </dgm:t>
    </dgm:pt>
    <dgm:pt modelId="{C4A88EBB-14C4-4E46-8854-279D987BD702}" type="sibTrans" cxnId="{C5F3F097-8884-C047-B227-56D7613E39C0}">
      <dgm:prSet/>
      <dgm:spPr/>
      <dgm:t>
        <a:bodyPr/>
        <a:lstStyle/>
        <a:p>
          <a:endParaRPr lang="en-US" sz="2000">
            <a:latin typeface="FS PF BeauSans Pro" panose="02000500000000020004" pitchFamily="2" charset="0"/>
          </a:endParaRPr>
        </a:p>
      </dgm:t>
    </dgm:pt>
    <dgm:pt modelId="{E0990FCA-0E67-BC4A-94BD-854BDA31E698}">
      <dgm:prSet phldrT="[Text]" custT="1"/>
      <dgm:spPr/>
      <dgm:t>
        <a:bodyPr/>
        <a:lstStyle/>
        <a:p>
          <a:r>
            <a:rPr lang="en-US" sz="1600" dirty="0">
              <a:latin typeface="Times New Roman" panose="02020603050405020304" pitchFamily="18" charset="0"/>
              <a:cs typeface="Times New Roman" panose="02020603050405020304" pitchFamily="18" charset="0"/>
            </a:rPr>
            <a:t>Platform as a </a:t>
          </a:r>
          <a:r>
            <a:rPr lang="en-US" sz="1600" dirty="0" smtClean="0">
              <a:latin typeface="Times New Roman" panose="02020603050405020304" pitchFamily="18" charset="0"/>
              <a:cs typeface="Times New Roman" panose="02020603050405020304" pitchFamily="18" charset="0"/>
            </a:rPr>
            <a:t>Service</a:t>
          </a:r>
        </a:p>
        <a:p>
          <a:r>
            <a:rPr lang="en-US" sz="1600" dirty="0" smtClean="0">
              <a:latin typeface="Times New Roman" panose="02020603050405020304" pitchFamily="18" charset="0"/>
              <a:cs typeface="Times New Roman" panose="02020603050405020304" pitchFamily="18" charset="0"/>
            </a:rPr>
            <a:t>(</a:t>
          </a:r>
          <a:r>
            <a:rPr lang="en-US" sz="1600" dirty="0" err="1" smtClean="0">
              <a:latin typeface="Times New Roman" panose="02020603050405020304" pitchFamily="18" charset="0"/>
              <a:cs typeface="Times New Roman" panose="02020603050405020304" pitchFamily="18" charset="0"/>
            </a:rPr>
            <a:t>Lớp</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nền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tảng</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dgm:t>
    </dgm:pt>
    <dgm:pt modelId="{04A93F86-F0CD-2A46-AD67-D3B38A2F5071}" type="parTrans" cxnId="{248A4243-2B6D-4D4B-9F9D-260C0C56DDD8}">
      <dgm:prSet/>
      <dgm:spPr/>
      <dgm:t>
        <a:bodyPr/>
        <a:lstStyle/>
        <a:p>
          <a:endParaRPr lang="en-US" sz="2000">
            <a:latin typeface="FS PF BeauSans Pro" panose="02000500000000020004" pitchFamily="2" charset="0"/>
          </a:endParaRPr>
        </a:p>
      </dgm:t>
    </dgm:pt>
    <dgm:pt modelId="{C24BC3AB-4636-A84F-9DEE-9804FEABA649}" type="sibTrans" cxnId="{248A4243-2B6D-4D4B-9F9D-260C0C56DDD8}">
      <dgm:prSet/>
      <dgm:spPr/>
      <dgm:t>
        <a:bodyPr/>
        <a:lstStyle/>
        <a:p>
          <a:endParaRPr lang="en-US" sz="2000">
            <a:latin typeface="FS PF BeauSans Pro" panose="02000500000000020004" pitchFamily="2" charset="0"/>
          </a:endParaRPr>
        </a:p>
      </dgm:t>
    </dgm:pt>
    <dgm:pt modelId="{B01BE8DF-F16E-994F-B6FC-3A712E449AA5}">
      <dgm:prSet phldrT="[Text]" custT="1"/>
      <dgm:spPr/>
      <dgm:t>
        <a:bodyPr/>
        <a:lstStyle/>
        <a:p>
          <a:r>
            <a:rPr lang="en-US" sz="1600" dirty="0">
              <a:latin typeface="Times New Roman" panose="02020603050405020304" pitchFamily="18" charset="0"/>
              <a:cs typeface="Times New Roman" panose="02020603050405020304" pitchFamily="18" charset="0"/>
            </a:rPr>
            <a:t>Software as a </a:t>
          </a:r>
          <a:r>
            <a:rPr lang="en-US" sz="1600" dirty="0" smtClean="0">
              <a:latin typeface="Times New Roman" panose="02020603050405020304" pitchFamily="18" charset="0"/>
              <a:cs typeface="Times New Roman" panose="02020603050405020304" pitchFamily="18" charset="0"/>
            </a:rPr>
            <a:t>Service </a:t>
          </a:r>
        </a:p>
        <a:p>
          <a:r>
            <a:rPr lang="en-US" sz="1600" dirty="0" smtClean="0">
              <a:latin typeface="Times New Roman" panose="02020603050405020304" pitchFamily="18" charset="0"/>
              <a:cs typeface="Times New Roman" panose="02020603050405020304" pitchFamily="18" charset="0"/>
            </a:rPr>
            <a:t>(</a:t>
          </a:r>
          <a:r>
            <a:rPr lang="en-US" sz="1600" dirty="0" err="1" smtClean="0">
              <a:latin typeface="Times New Roman" panose="02020603050405020304" pitchFamily="18" charset="0"/>
              <a:cs typeface="Times New Roman" panose="02020603050405020304" pitchFamily="18" charset="0"/>
            </a:rPr>
            <a:t>Lớp</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ứng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dụng</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dgm:t>
    </dgm:pt>
    <dgm:pt modelId="{05D3BF9D-F450-9349-8CDE-561B531293B3}" type="parTrans" cxnId="{0F4710FC-D5ED-6148-A282-A88FA55A0EB9}">
      <dgm:prSet/>
      <dgm:spPr/>
      <dgm:t>
        <a:bodyPr/>
        <a:lstStyle/>
        <a:p>
          <a:endParaRPr lang="en-US" sz="2000">
            <a:latin typeface="FS PF BeauSans Pro" panose="02000500000000020004" pitchFamily="2" charset="0"/>
          </a:endParaRPr>
        </a:p>
      </dgm:t>
    </dgm:pt>
    <dgm:pt modelId="{A8E77AFD-17A0-0E43-9122-76E355CD8D40}" type="sibTrans" cxnId="{0F4710FC-D5ED-6148-A282-A88FA55A0EB9}">
      <dgm:prSet/>
      <dgm:spPr/>
      <dgm:t>
        <a:bodyPr/>
        <a:lstStyle/>
        <a:p>
          <a:endParaRPr lang="en-US" sz="2000">
            <a:latin typeface="FS PF BeauSans Pro" panose="02000500000000020004" pitchFamily="2" charset="0"/>
          </a:endParaRPr>
        </a:p>
      </dgm:t>
    </dgm:pt>
    <dgm:pt modelId="{0EB56EC4-A9B0-944F-B58B-4C386830B72D}" type="pres">
      <dgm:prSet presAssocID="{B96FD675-FE17-8A44-9DB4-EC441F9EBEE5}" presName="cycle" presStyleCnt="0">
        <dgm:presLayoutVars>
          <dgm:dir/>
          <dgm:resizeHandles val="exact"/>
        </dgm:presLayoutVars>
      </dgm:prSet>
      <dgm:spPr/>
      <dgm:t>
        <a:bodyPr/>
        <a:lstStyle/>
        <a:p>
          <a:endParaRPr lang="en-US"/>
        </a:p>
      </dgm:t>
    </dgm:pt>
    <dgm:pt modelId="{F3836101-6EAE-8445-9557-45A50185E46B}" type="pres">
      <dgm:prSet presAssocID="{9C63C4CF-47E7-1846-89D8-BD117A0EA590}" presName="node" presStyleLbl="node1" presStyleIdx="0" presStyleCnt="3">
        <dgm:presLayoutVars>
          <dgm:bulletEnabled val="1"/>
        </dgm:presLayoutVars>
      </dgm:prSet>
      <dgm:spPr/>
      <dgm:t>
        <a:bodyPr/>
        <a:lstStyle/>
        <a:p>
          <a:endParaRPr lang="en-US"/>
        </a:p>
      </dgm:t>
    </dgm:pt>
    <dgm:pt modelId="{53315992-CB3A-DC47-96BF-1E4C41E27CB9}" type="pres">
      <dgm:prSet presAssocID="{9C63C4CF-47E7-1846-89D8-BD117A0EA590}" presName="spNode" presStyleCnt="0"/>
      <dgm:spPr/>
    </dgm:pt>
    <dgm:pt modelId="{236DC852-F519-704E-B0D9-6906B4E4B7B1}" type="pres">
      <dgm:prSet presAssocID="{C4A88EBB-14C4-4E46-8854-279D987BD702}" presName="sibTrans" presStyleLbl="sibTrans1D1" presStyleIdx="0" presStyleCnt="3"/>
      <dgm:spPr/>
      <dgm:t>
        <a:bodyPr/>
        <a:lstStyle/>
        <a:p>
          <a:endParaRPr lang="en-US"/>
        </a:p>
      </dgm:t>
    </dgm:pt>
    <dgm:pt modelId="{0497D99C-E754-8D46-B9D1-E5701F818C84}" type="pres">
      <dgm:prSet presAssocID="{E0990FCA-0E67-BC4A-94BD-854BDA31E698}" presName="node" presStyleLbl="node1" presStyleIdx="1" presStyleCnt="3">
        <dgm:presLayoutVars>
          <dgm:bulletEnabled val="1"/>
        </dgm:presLayoutVars>
      </dgm:prSet>
      <dgm:spPr/>
      <dgm:t>
        <a:bodyPr/>
        <a:lstStyle/>
        <a:p>
          <a:endParaRPr lang="en-US"/>
        </a:p>
      </dgm:t>
    </dgm:pt>
    <dgm:pt modelId="{4E7BECE2-76E4-DE49-8797-C67673567464}" type="pres">
      <dgm:prSet presAssocID="{E0990FCA-0E67-BC4A-94BD-854BDA31E698}" presName="spNode" presStyleCnt="0"/>
      <dgm:spPr/>
    </dgm:pt>
    <dgm:pt modelId="{7AF09804-3919-AB4C-9534-543CE7CFCF5D}" type="pres">
      <dgm:prSet presAssocID="{C24BC3AB-4636-A84F-9DEE-9804FEABA649}" presName="sibTrans" presStyleLbl="sibTrans1D1" presStyleIdx="1" presStyleCnt="3"/>
      <dgm:spPr/>
      <dgm:t>
        <a:bodyPr/>
        <a:lstStyle/>
        <a:p>
          <a:endParaRPr lang="en-US"/>
        </a:p>
      </dgm:t>
    </dgm:pt>
    <dgm:pt modelId="{E76BFF0F-0A54-F44E-BCB6-5F6C729194CC}" type="pres">
      <dgm:prSet presAssocID="{B01BE8DF-F16E-994F-B6FC-3A712E449AA5}" presName="node" presStyleLbl="node1" presStyleIdx="2" presStyleCnt="3">
        <dgm:presLayoutVars>
          <dgm:bulletEnabled val="1"/>
        </dgm:presLayoutVars>
      </dgm:prSet>
      <dgm:spPr/>
      <dgm:t>
        <a:bodyPr/>
        <a:lstStyle/>
        <a:p>
          <a:endParaRPr lang="en-US"/>
        </a:p>
      </dgm:t>
    </dgm:pt>
    <dgm:pt modelId="{D1F57FB9-09E0-2C49-BEC8-669A4E49BFB8}" type="pres">
      <dgm:prSet presAssocID="{B01BE8DF-F16E-994F-B6FC-3A712E449AA5}" presName="spNode" presStyleCnt="0"/>
      <dgm:spPr/>
    </dgm:pt>
    <dgm:pt modelId="{AF6226A4-A1E9-BE43-B5D7-AD51127FAB54}" type="pres">
      <dgm:prSet presAssocID="{A8E77AFD-17A0-0E43-9122-76E355CD8D40}" presName="sibTrans" presStyleLbl="sibTrans1D1" presStyleIdx="2" presStyleCnt="3"/>
      <dgm:spPr/>
      <dgm:t>
        <a:bodyPr/>
        <a:lstStyle/>
        <a:p>
          <a:endParaRPr lang="en-US"/>
        </a:p>
      </dgm:t>
    </dgm:pt>
  </dgm:ptLst>
  <dgm:cxnLst>
    <dgm:cxn modelId="{8BBF1ABA-0A38-F34E-86F9-E8F690B57BC3}" type="presOf" srcId="{E0990FCA-0E67-BC4A-94BD-854BDA31E698}" destId="{0497D99C-E754-8D46-B9D1-E5701F818C84}" srcOrd="0" destOrd="0" presId="urn:microsoft.com/office/officeart/2005/8/layout/cycle6"/>
    <dgm:cxn modelId="{C1FD528B-18A7-3E4C-84CC-AD1D156510BF}" type="presOf" srcId="{B96FD675-FE17-8A44-9DB4-EC441F9EBEE5}" destId="{0EB56EC4-A9B0-944F-B58B-4C386830B72D}" srcOrd="0" destOrd="0" presId="urn:microsoft.com/office/officeart/2005/8/layout/cycle6"/>
    <dgm:cxn modelId="{335BD35A-6FFD-944A-9273-940019F4AFED}" type="presOf" srcId="{9C63C4CF-47E7-1846-89D8-BD117A0EA590}" destId="{F3836101-6EAE-8445-9557-45A50185E46B}" srcOrd="0" destOrd="0" presId="urn:microsoft.com/office/officeart/2005/8/layout/cycle6"/>
    <dgm:cxn modelId="{C5F3F097-8884-C047-B227-56D7613E39C0}" srcId="{B96FD675-FE17-8A44-9DB4-EC441F9EBEE5}" destId="{9C63C4CF-47E7-1846-89D8-BD117A0EA590}" srcOrd="0" destOrd="0" parTransId="{DD600DC2-1348-0445-A851-6563A3762EA3}" sibTransId="{C4A88EBB-14C4-4E46-8854-279D987BD702}"/>
    <dgm:cxn modelId="{FF1AD4B4-7B19-3746-BC77-7EDB00DE5754}" type="presOf" srcId="{C24BC3AB-4636-A84F-9DEE-9804FEABA649}" destId="{7AF09804-3919-AB4C-9534-543CE7CFCF5D}" srcOrd="0" destOrd="0" presId="urn:microsoft.com/office/officeart/2005/8/layout/cycle6"/>
    <dgm:cxn modelId="{E61A6AF5-E22B-7F47-9B3B-E27A3BC59BDE}" type="presOf" srcId="{C4A88EBB-14C4-4E46-8854-279D987BD702}" destId="{236DC852-F519-704E-B0D9-6906B4E4B7B1}" srcOrd="0" destOrd="0" presId="urn:microsoft.com/office/officeart/2005/8/layout/cycle6"/>
    <dgm:cxn modelId="{9D0D85C6-00C9-304D-A08E-1912038EECBE}" type="presOf" srcId="{A8E77AFD-17A0-0E43-9122-76E355CD8D40}" destId="{AF6226A4-A1E9-BE43-B5D7-AD51127FAB54}" srcOrd="0" destOrd="0" presId="urn:microsoft.com/office/officeart/2005/8/layout/cycle6"/>
    <dgm:cxn modelId="{248A4243-2B6D-4D4B-9F9D-260C0C56DDD8}" srcId="{B96FD675-FE17-8A44-9DB4-EC441F9EBEE5}" destId="{E0990FCA-0E67-BC4A-94BD-854BDA31E698}" srcOrd="1" destOrd="0" parTransId="{04A93F86-F0CD-2A46-AD67-D3B38A2F5071}" sibTransId="{C24BC3AB-4636-A84F-9DEE-9804FEABA649}"/>
    <dgm:cxn modelId="{4A60266A-B22A-764A-8770-74B59A152AF0}" type="presOf" srcId="{B01BE8DF-F16E-994F-B6FC-3A712E449AA5}" destId="{E76BFF0F-0A54-F44E-BCB6-5F6C729194CC}" srcOrd="0" destOrd="0" presId="urn:microsoft.com/office/officeart/2005/8/layout/cycle6"/>
    <dgm:cxn modelId="{0F4710FC-D5ED-6148-A282-A88FA55A0EB9}" srcId="{B96FD675-FE17-8A44-9DB4-EC441F9EBEE5}" destId="{B01BE8DF-F16E-994F-B6FC-3A712E449AA5}" srcOrd="2" destOrd="0" parTransId="{05D3BF9D-F450-9349-8CDE-561B531293B3}" sibTransId="{A8E77AFD-17A0-0E43-9122-76E355CD8D40}"/>
    <dgm:cxn modelId="{EA4D04C7-68BC-6D45-B391-1529727E5373}" type="presParOf" srcId="{0EB56EC4-A9B0-944F-B58B-4C386830B72D}" destId="{F3836101-6EAE-8445-9557-45A50185E46B}" srcOrd="0" destOrd="0" presId="urn:microsoft.com/office/officeart/2005/8/layout/cycle6"/>
    <dgm:cxn modelId="{1B551912-18F0-6846-9763-929807885646}" type="presParOf" srcId="{0EB56EC4-A9B0-944F-B58B-4C386830B72D}" destId="{53315992-CB3A-DC47-96BF-1E4C41E27CB9}" srcOrd="1" destOrd="0" presId="urn:microsoft.com/office/officeart/2005/8/layout/cycle6"/>
    <dgm:cxn modelId="{DD7C13D7-B45C-7341-8494-13A994087663}" type="presParOf" srcId="{0EB56EC4-A9B0-944F-B58B-4C386830B72D}" destId="{236DC852-F519-704E-B0D9-6906B4E4B7B1}" srcOrd="2" destOrd="0" presId="urn:microsoft.com/office/officeart/2005/8/layout/cycle6"/>
    <dgm:cxn modelId="{226540A3-02C8-F443-860A-631C1D23B33A}" type="presParOf" srcId="{0EB56EC4-A9B0-944F-B58B-4C386830B72D}" destId="{0497D99C-E754-8D46-B9D1-E5701F818C84}" srcOrd="3" destOrd="0" presId="urn:microsoft.com/office/officeart/2005/8/layout/cycle6"/>
    <dgm:cxn modelId="{BA42384C-71DF-8944-ADC0-0DD9BD84DA56}" type="presParOf" srcId="{0EB56EC4-A9B0-944F-B58B-4C386830B72D}" destId="{4E7BECE2-76E4-DE49-8797-C67673567464}" srcOrd="4" destOrd="0" presId="urn:microsoft.com/office/officeart/2005/8/layout/cycle6"/>
    <dgm:cxn modelId="{82248682-A99D-7043-8CA9-F352ADF0F016}" type="presParOf" srcId="{0EB56EC4-A9B0-944F-B58B-4C386830B72D}" destId="{7AF09804-3919-AB4C-9534-543CE7CFCF5D}" srcOrd="5" destOrd="0" presId="urn:microsoft.com/office/officeart/2005/8/layout/cycle6"/>
    <dgm:cxn modelId="{820339E2-B6F0-554D-884B-7C8DC53E1274}" type="presParOf" srcId="{0EB56EC4-A9B0-944F-B58B-4C386830B72D}" destId="{E76BFF0F-0A54-F44E-BCB6-5F6C729194CC}" srcOrd="6" destOrd="0" presId="urn:microsoft.com/office/officeart/2005/8/layout/cycle6"/>
    <dgm:cxn modelId="{FB74B749-FB6C-184B-910B-291728CE9E90}" type="presParOf" srcId="{0EB56EC4-A9B0-944F-B58B-4C386830B72D}" destId="{D1F57FB9-09E0-2C49-BEC8-669A4E49BFB8}" srcOrd="7" destOrd="0" presId="urn:microsoft.com/office/officeart/2005/8/layout/cycle6"/>
    <dgm:cxn modelId="{2F5F9F0D-F2E2-8249-A915-1017B7129273}" type="presParOf" srcId="{0EB56EC4-A9B0-944F-B58B-4C386830B72D}" destId="{AF6226A4-A1E9-BE43-B5D7-AD51127FAB54}" srcOrd="8"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891B6-1C73-024D-9DA8-BF33577F7747}">
      <dsp:nvSpPr>
        <dsp:cNvPr id="0" name=""/>
        <dsp:cNvSpPr/>
      </dsp:nvSpPr>
      <dsp:spPr>
        <a:xfrm rot="5400000">
          <a:off x="6308737" y="-3122312"/>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vi-VN" sz="1400" kern="1200" dirty="0">
              <a:latin typeface="Times New Roman" panose="02020603050405020304" pitchFamily="18" charset="0"/>
              <a:cs typeface="Times New Roman" panose="02020603050405020304" pitchFamily="18" charset="0"/>
            </a:rPr>
            <a:t>Viettel Cloud cho phép triển khai môi trường dịch vụ nhanh chóng chỉ sau vài cú click chuột. Những công việc xây dựng hạ tầng trước đây có thể mất tới vài tuần, giờ đây có thể xử lý chỉ trong vài phút với Viettel Cloud. </a:t>
          </a:r>
          <a:endParaRPr lang="en-US" sz="1400" kern="1200" dirty="0">
            <a:latin typeface="Times New Roman" panose="02020603050405020304" pitchFamily="18" charset="0"/>
            <a:cs typeface="Times New Roman" panose="02020603050405020304" pitchFamily="18" charset="0"/>
          </a:endParaRPr>
        </a:p>
      </dsp:txBody>
      <dsp:txXfrm rot="-5400000">
        <a:off x="3111747" y="103661"/>
        <a:ext cx="6958724" cy="535759"/>
      </dsp:txXfrm>
    </dsp:sp>
    <dsp:sp modelId="{39EDCEE9-ECDA-AA45-A934-6191BF2A6CEC}">
      <dsp:nvSpPr>
        <dsp:cNvPr id="0" name=""/>
        <dsp:cNvSpPr/>
      </dsp:nvSpPr>
      <dsp:spPr>
        <a:xfrm>
          <a:off x="818839" y="463"/>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Tốc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độ</a:t>
          </a:r>
          <a:r>
            <a:rPr lang="en-US" sz="2500" kern="1200" dirty="0">
              <a:latin typeface="Times New Roman" panose="02020603050405020304" pitchFamily="18" charset="0"/>
              <a:cs typeface="Times New Roman" panose="02020603050405020304" pitchFamily="18" charset="0"/>
            </a:rPr>
            <a:t> </a:t>
          </a:r>
        </a:p>
      </dsp:txBody>
      <dsp:txXfrm>
        <a:off x="855068" y="36692"/>
        <a:ext cx="2220449" cy="669698"/>
      </dsp:txXfrm>
    </dsp:sp>
    <dsp:sp modelId="{1EBD6046-5A27-914A-BF52-74D82D2C6B5E}">
      <dsp:nvSpPr>
        <dsp:cNvPr id="0" name=""/>
        <dsp:cNvSpPr/>
      </dsp:nvSpPr>
      <dsp:spPr>
        <a:xfrm rot="5400000">
          <a:off x="6308737" y="-2343048"/>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vi-VN" sz="1400" kern="1200" dirty="0">
              <a:latin typeface="Times New Roman" panose="02020603050405020304" pitchFamily="18" charset="0"/>
              <a:cs typeface="Times New Roman" panose="02020603050405020304" pitchFamily="18" charset="0"/>
            </a:rPr>
            <a:t>Kết nối mọi lúc mọi nơi thông qua Internet</a:t>
          </a: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Có</a:t>
          </a:r>
          <a:r>
            <a:rPr lang="en-US" sz="1400" kern="1200" dirty="0">
              <a:latin typeface="Times New Roman" panose="02020603050405020304" pitchFamily="18" charset="0"/>
              <a:cs typeface="Times New Roman" panose="02020603050405020304" pitchFamily="18" charset="0"/>
            </a:rPr>
            <a:t> thể chia sẻ dữ liệu và làm việc cộng tác</a:t>
          </a:r>
        </a:p>
      </dsp:txBody>
      <dsp:txXfrm rot="-5400000">
        <a:off x="3111747" y="882925"/>
        <a:ext cx="6958724" cy="535759"/>
      </dsp:txXfrm>
    </dsp:sp>
    <dsp:sp modelId="{82904F6E-5032-5F47-9197-2BA30C12C3B1}">
      <dsp:nvSpPr>
        <dsp:cNvPr id="0" name=""/>
        <dsp:cNvSpPr/>
      </dsp:nvSpPr>
      <dsp:spPr>
        <a:xfrm>
          <a:off x="818839" y="779727"/>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Kết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nối</a:t>
          </a:r>
          <a:r>
            <a:rPr lang="en-US" sz="2500" kern="1200" dirty="0">
              <a:latin typeface="Times New Roman" panose="02020603050405020304" pitchFamily="18" charset="0"/>
              <a:cs typeface="Times New Roman" panose="02020603050405020304" pitchFamily="18" charset="0"/>
            </a:rPr>
            <a:t> </a:t>
          </a:r>
        </a:p>
      </dsp:txBody>
      <dsp:txXfrm>
        <a:off x="855068" y="815956"/>
        <a:ext cx="2220449" cy="669698"/>
      </dsp:txXfrm>
    </dsp:sp>
    <dsp:sp modelId="{39FBB674-CF64-8442-A83F-A1B8A40BB027}">
      <dsp:nvSpPr>
        <dsp:cNvPr id="0" name=""/>
        <dsp:cNvSpPr/>
      </dsp:nvSpPr>
      <dsp:spPr>
        <a:xfrm rot="5400000">
          <a:off x="6308737" y="-1563784"/>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vi-VN" sz="1400" kern="1200" dirty="0">
              <a:latin typeface="Times New Roman" panose="02020603050405020304" pitchFamily="18" charset="0"/>
              <a:cs typeface="Times New Roman" panose="02020603050405020304" pitchFamily="18" charset="0"/>
            </a:rPr>
            <a:t>Với các công nghệ trên Viettel Cloud hiện nay, việc sao lưu và khôi phục dữ liệu trở nên nhanh chóng hơn rất nhiều so với hạ tầng vật lý</a:t>
          </a:r>
          <a:endParaRPr lang="en-US" sz="1400" kern="1200" dirty="0">
            <a:latin typeface="Times New Roman" panose="02020603050405020304" pitchFamily="18" charset="0"/>
            <a:cs typeface="Times New Roman" panose="02020603050405020304" pitchFamily="18" charset="0"/>
          </a:endParaRPr>
        </a:p>
      </dsp:txBody>
      <dsp:txXfrm rot="-5400000">
        <a:off x="3111747" y="1662189"/>
        <a:ext cx="6958724" cy="535759"/>
      </dsp:txXfrm>
    </dsp:sp>
    <dsp:sp modelId="{5781345F-28A6-8149-B139-22B5C274D869}">
      <dsp:nvSpPr>
        <dsp:cNvPr id="0" name=""/>
        <dsp:cNvSpPr/>
      </dsp:nvSpPr>
      <dsp:spPr>
        <a:xfrm>
          <a:off x="818839" y="1558991"/>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Khôi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phục</a:t>
          </a:r>
          <a:r>
            <a:rPr lang="en-US" sz="2500" kern="1200" dirty="0">
              <a:latin typeface="Times New Roman" panose="02020603050405020304" pitchFamily="18" charset="0"/>
              <a:cs typeface="Times New Roman" panose="02020603050405020304" pitchFamily="18" charset="0"/>
            </a:rPr>
            <a:t> </a:t>
          </a:r>
        </a:p>
      </dsp:txBody>
      <dsp:txXfrm>
        <a:off x="855068" y="1595220"/>
        <a:ext cx="2220449" cy="669698"/>
      </dsp:txXfrm>
    </dsp:sp>
    <dsp:sp modelId="{7DB8F2C8-60C2-AD4A-AE00-5AE1A030F2C9}">
      <dsp:nvSpPr>
        <dsp:cNvPr id="0" name=""/>
        <dsp:cNvSpPr/>
      </dsp:nvSpPr>
      <dsp:spPr>
        <a:xfrm rot="5400000">
          <a:off x="6308737" y="-784520"/>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Viettel</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chịu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trách</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nhiệm</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quản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lý</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cập</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nhật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bảo</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trì</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hạ</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tầng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phần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cứng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và</a:t>
          </a:r>
          <a:r>
            <a:rPr lang="en-US" sz="1400" kern="1200" dirty="0">
              <a:latin typeface="Times New Roman" panose="02020603050405020304" pitchFamily="18" charset="0"/>
              <a:cs typeface="Times New Roman" panose="02020603050405020304" pitchFamily="18" charset="0"/>
            </a:rPr>
            <a:t> cam </a:t>
          </a:r>
          <a:r>
            <a:rPr lang="en-US" sz="1400" kern="1200" dirty="0" err="1">
              <a:latin typeface="Times New Roman" panose="02020603050405020304" pitchFamily="18" charset="0"/>
              <a:cs typeface="Times New Roman" panose="02020603050405020304" pitchFamily="18" charset="0"/>
            </a:rPr>
            <a:t>kết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tính</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liên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tục</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với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tất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cả</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các</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dịch</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vụ</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Viettel</a:t>
          </a:r>
          <a:r>
            <a:rPr lang="en-US" sz="1400" kern="1200" dirty="0">
              <a:latin typeface="Times New Roman" panose="02020603050405020304" pitchFamily="18" charset="0"/>
              <a:cs typeface="Times New Roman" panose="02020603050405020304" pitchFamily="18" charset="0"/>
            </a:rPr>
            <a:t> Cloud. </a:t>
          </a:r>
        </a:p>
      </dsp:txBody>
      <dsp:txXfrm rot="-5400000">
        <a:off x="3111747" y="2441453"/>
        <a:ext cx="6958724" cy="535759"/>
      </dsp:txXfrm>
    </dsp:sp>
    <dsp:sp modelId="{F764847E-153A-E340-B1E3-20DD6BD1DA34}">
      <dsp:nvSpPr>
        <dsp:cNvPr id="0" name=""/>
        <dsp:cNvSpPr/>
      </dsp:nvSpPr>
      <dsp:spPr>
        <a:xfrm>
          <a:off x="818839" y="2338255"/>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Giảm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rủi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ro</a:t>
          </a:r>
          <a:r>
            <a:rPr lang="en-US" sz="2500" kern="1200" dirty="0">
              <a:latin typeface="Times New Roman" panose="02020603050405020304" pitchFamily="18" charset="0"/>
              <a:cs typeface="Times New Roman" panose="02020603050405020304" pitchFamily="18" charset="0"/>
            </a:rPr>
            <a:t> </a:t>
          </a:r>
        </a:p>
      </dsp:txBody>
      <dsp:txXfrm>
        <a:off x="855068" y="2374484"/>
        <a:ext cx="2220449" cy="669698"/>
      </dsp:txXfrm>
    </dsp:sp>
    <dsp:sp modelId="{E81FDC9B-2DBF-574B-8C5D-AFC8A21B32AB}">
      <dsp:nvSpPr>
        <dsp:cNvPr id="0" name=""/>
        <dsp:cNvSpPr/>
      </dsp:nvSpPr>
      <dsp:spPr>
        <a:xfrm rot="5400000">
          <a:off x="6308737" y="-5256"/>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vi-VN" sz="1400" kern="1200" dirty="0">
              <a:latin typeface="Times New Roman" panose="02020603050405020304" pitchFamily="18" charset="0"/>
              <a:cs typeface="Times New Roman" panose="02020603050405020304" pitchFamily="18" charset="0"/>
            </a:rPr>
            <a:t>Viettel Cloud có khả năng tự động mở rộng hoặc thu gọn tài nguyên vô cùng linh hoạt theo đúng nhu cầu người sử dụng. Chi phí sử dụng tài nguyên Cloud luôn là tối ưu. </a:t>
          </a:r>
          <a:endParaRPr lang="en-US" sz="1400" kern="1200" dirty="0">
            <a:latin typeface="Times New Roman" panose="02020603050405020304" pitchFamily="18" charset="0"/>
            <a:cs typeface="Times New Roman" panose="02020603050405020304" pitchFamily="18" charset="0"/>
          </a:endParaRPr>
        </a:p>
      </dsp:txBody>
      <dsp:txXfrm rot="-5400000">
        <a:off x="3111747" y="3220718"/>
        <a:ext cx="6958724" cy="535759"/>
      </dsp:txXfrm>
    </dsp:sp>
    <dsp:sp modelId="{C6B22BC1-36E3-504C-A454-679244860133}">
      <dsp:nvSpPr>
        <dsp:cNvPr id="0" name=""/>
        <dsp:cNvSpPr/>
      </dsp:nvSpPr>
      <dsp:spPr>
        <a:xfrm>
          <a:off x="818839" y="3117519"/>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Linh </a:t>
          </a:r>
          <a:r>
            <a:rPr lang="en-US" sz="2500" kern="1200" dirty="0" err="1">
              <a:latin typeface="Times New Roman" panose="02020603050405020304" pitchFamily="18" charset="0"/>
              <a:cs typeface="Times New Roman" panose="02020603050405020304" pitchFamily="18" charset="0"/>
            </a:rPr>
            <a:t>hoạt</a:t>
          </a:r>
          <a:r>
            <a:rPr lang="en-US" sz="2500" kern="1200" dirty="0">
              <a:latin typeface="Times New Roman" panose="02020603050405020304" pitchFamily="18" charset="0"/>
              <a:cs typeface="Times New Roman" panose="02020603050405020304" pitchFamily="18" charset="0"/>
            </a:rPr>
            <a:t> </a:t>
          </a:r>
        </a:p>
      </dsp:txBody>
      <dsp:txXfrm>
        <a:off x="855068" y="3153748"/>
        <a:ext cx="2220449" cy="669698"/>
      </dsp:txXfrm>
    </dsp:sp>
    <dsp:sp modelId="{8E4C3715-CB0E-E14D-B583-8157E39857D3}">
      <dsp:nvSpPr>
        <dsp:cNvPr id="0" name=""/>
        <dsp:cNvSpPr/>
      </dsp:nvSpPr>
      <dsp:spPr>
        <a:xfrm rot="5400000">
          <a:off x="6308737" y="774007"/>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vi-VN" sz="1400" kern="1200" dirty="0">
              <a:latin typeface="Times New Roman" panose="02020603050405020304" pitchFamily="18" charset="0"/>
              <a:cs typeface="Times New Roman" panose="02020603050405020304" pitchFamily="18" charset="0"/>
            </a:rPr>
            <a:t>Khi sử dụng Viettel Cloud, doanh nghiệp tiết kiệm được chi phí, thời gian và quản lý hạ tầng Công nghệ thông tin, có thể tập trung nhiều hơn để phát triển kinh doanh, sản phẩm tốt hơn và với tốc độ nhanh hơn</a:t>
          </a:r>
          <a:endParaRPr lang="en-US" sz="1400" kern="1200" dirty="0">
            <a:latin typeface="Times New Roman" panose="02020603050405020304" pitchFamily="18" charset="0"/>
            <a:cs typeface="Times New Roman" panose="02020603050405020304" pitchFamily="18" charset="0"/>
          </a:endParaRPr>
        </a:p>
      </dsp:txBody>
      <dsp:txXfrm rot="-5400000">
        <a:off x="3111747" y="3999981"/>
        <a:ext cx="6958724" cy="535759"/>
      </dsp:txXfrm>
    </dsp:sp>
    <dsp:sp modelId="{9A16C76C-41C0-B24C-BCAD-F05262273838}">
      <dsp:nvSpPr>
        <dsp:cNvPr id="0" name=""/>
        <dsp:cNvSpPr/>
      </dsp:nvSpPr>
      <dsp:spPr>
        <a:xfrm>
          <a:off x="818839" y="3896783"/>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err="1">
              <a:latin typeface="Times New Roman" panose="02020603050405020304" pitchFamily="18" charset="0"/>
              <a:cs typeface="Times New Roman" panose="02020603050405020304" pitchFamily="18" charset="0"/>
            </a:rPr>
            <a:t>Cạnh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tranh</a:t>
          </a:r>
          <a:r>
            <a:rPr lang="en-US" sz="2500" kern="1200" dirty="0">
              <a:latin typeface="Times New Roman" panose="02020603050405020304" pitchFamily="18" charset="0"/>
              <a:cs typeface="Times New Roman" panose="02020603050405020304" pitchFamily="18" charset="0"/>
            </a:rPr>
            <a:t> </a:t>
          </a:r>
        </a:p>
      </dsp:txBody>
      <dsp:txXfrm>
        <a:off x="855068" y="3933012"/>
        <a:ext cx="2220449" cy="669698"/>
      </dsp:txXfrm>
    </dsp:sp>
    <dsp:sp modelId="{1B384282-4D2D-8D48-AF5C-5071735634ED}">
      <dsp:nvSpPr>
        <dsp:cNvPr id="0" name=""/>
        <dsp:cNvSpPr/>
      </dsp:nvSpPr>
      <dsp:spPr>
        <a:xfrm rot="5400000">
          <a:off x="6308737" y="1553272"/>
          <a:ext cx="593725" cy="698770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Kênh</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hỗ</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trợ</a:t>
          </a:r>
          <a:r>
            <a:rPr lang="en-US" sz="1400" kern="1200" dirty="0">
              <a:latin typeface="Times New Roman" panose="02020603050405020304" pitchFamily="18" charset="0"/>
              <a:cs typeface="Times New Roman" panose="02020603050405020304" pitchFamily="18" charset="0"/>
            </a:rPr>
            <a:t>: 24/7/365 </a:t>
          </a: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Hoạt</a:t>
          </a:r>
          <a:r>
            <a:rPr lang="en-US" sz="1400" kern="1200" dirty="0">
              <a:latin typeface="Times New Roman" panose="02020603050405020304" pitchFamily="18" charset="0"/>
              <a:cs typeface="Times New Roman" panose="02020603050405020304" pitchFamily="18" charset="0"/>
            </a:rPr>
            <a:t> động theo các tiêu chuẩn an ninh, an toàn </a:t>
          </a:r>
          <a:r>
            <a:rPr lang="en-US" sz="1400" kern="1200" dirty="0" err="1">
              <a:latin typeface="Times New Roman" panose="02020603050405020304" pitchFamily="18" charset="0"/>
              <a:cs typeface="Times New Roman" panose="02020603050405020304" pitchFamily="18" charset="0"/>
            </a:rPr>
            <a:t>quốc</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tế</a:t>
          </a:r>
          <a:endParaRPr lang="en-US" sz="1400" kern="1200" dirty="0">
            <a:latin typeface="Times New Roman" panose="02020603050405020304" pitchFamily="18" charset="0"/>
            <a:cs typeface="Times New Roman" panose="02020603050405020304" pitchFamily="18" charset="0"/>
          </a:endParaRPr>
        </a:p>
      </dsp:txBody>
      <dsp:txXfrm rot="-5400000">
        <a:off x="3111747" y="4779246"/>
        <a:ext cx="6958724" cy="535759"/>
      </dsp:txXfrm>
    </dsp:sp>
    <dsp:sp modelId="{F95E960D-D2E9-614F-87DD-96D243CC408C}">
      <dsp:nvSpPr>
        <dsp:cNvPr id="0" name=""/>
        <dsp:cNvSpPr/>
      </dsp:nvSpPr>
      <dsp:spPr>
        <a:xfrm>
          <a:off x="818839" y="4676047"/>
          <a:ext cx="2292907" cy="7421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Uptime 99,99%</a:t>
          </a:r>
        </a:p>
      </dsp:txBody>
      <dsp:txXfrm>
        <a:off x="855068" y="4712276"/>
        <a:ext cx="2220449" cy="669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9E73C-5C24-DE4D-9850-D0BF2F97A056}">
      <dsp:nvSpPr>
        <dsp:cNvPr id="0" name=""/>
        <dsp:cNvSpPr/>
      </dsp:nvSpPr>
      <dsp:spPr>
        <a:xfrm>
          <a:off x="4008059" y="-57716"/>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ĐIỆN TOÁN ĐÁM MÂY </a:t>
          </a:r>
        </a:p>
      </dsp:txBody>
      <dsp:txXfrm>
        <a:off x="4040766" y="-25009"/>
        <a:ext cx="1216246" cy="604588"/>
      </dsp:txXfrm>
    </dsp:sp>
    <dsp:sp modelId="{C06E8437-33CB-E342-9AFC-7ECB39AE2CCB}">
      <dsp:nvSpPr>
        <dsp:cNvPr id="0" name=""/>
        <dsp:cNvSpPr/>
      </dsp:nvSpPr>
      <dsp:spPr>
        <a:xfrm>
          <a:off x="2166565" y="277285"/>
          <a:ext cx="4964647" cy="4964647"/>
        </a:xfrm>
        <a:custGeom>
          <a:avLst/>
          <a:gdLst/>
          <a:ahLst/>
          <a:cxnLst/>
          <a:rect l="0" t="0" r="0" b="0"/>
          <a:pathLst>
            <a:path>
              <a:moveTo>
                <a:pt x="3123759" y="84305"/>
              </a:moveTo>
              <a:arcTo wR="2482323" hR="2482323" stAng="17098514" swAng="851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D12697-2F87-D04B-A3F4-B64206D27076}">
      <dsp:nvSpPr>
        <dsp:cNvPr id="0" name=""/>
        <dsp:cNvSpPr/>
      </dsp:nvSpPr>
      <dsp:spPr>
        <a:xfrm>
          <a:off x="5350105" y="336344"/>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TRUNG TÂM DỮ LIỆU </a:t>
          </a:r>
        </a:p>
      </dsp:txBody>
      <dsp:txXfrm>
        <a:off x="5382812" y="369051"/>
        <a:ext cx="1216246" cy="604588"/>
      </dsp:txXfrm>
    </dsp:sp>
    <dsp:sp modelId="{B5321731-7AAA-3747-A9AB-6409FDFCA21A}">
      <dsp:nvSpPr>
        <dsp:cNvPr id="0" name=""/>
        <dsp:cNvSpPr/>
      </dsp:nvSpPr>
      <dsp:spPr>
        <a:xfrm>
          <a:off x="2166565" y="277285"/>
          <a:ext cx="4964647" cy="4964647"/>
        </a:xfrm>
        <a:custGeom>
          <a:avLst/>
          <a:gdLst/>
          <a:ahLst/>
          <a:cxnLst/>
          <a:rect l="0" t="0" r="0" b="0"/>
          <a:pathLst>
            <a:path>
              <a:moveTo>
                <a:pt x="4243117" y="732599"/>
              </a:moveTo>
              <a:arcTo wR="2482323" hR="2482323" stAng="18910840" swAng="67870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70FFBD-D044-E546-A311-75594884C767}">
      <dsp:nvSpPr>
        <dsp:cNvPr id="0" name=""/>
        <dsp:cNvSpPr/>
      </dsp:nvSpPr>
      <dsp:spPr>
        <a:xfrm>
          <a:off x="6266060" y="1393413"/>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CÂN BẰNG TÀI </a:t>
          </a:r>
        </a:p>
      </dsp:txBody>
      <dsp:txXfrm>
        <a:off x="6298767" y="1426120"/>
        <a:ext cx="1216246" cy="604588"/>
      </dsp:txXfrm>
    </dsp:sp>
    <dsp:sp modelId="{ECE3C1A6-DFB5-FB4F-BCDD-434586BFFDD9}">
      <dsp:nvSpPr>
        <dsp:cNvPr id="0" name=""/>
        <dsp:cNvSpPr/>
      </dsp:nvSpPr>
      <dsp:spPr>
        <a:xfrm>
          <a:off x="2166565" y="277285"/>
          <a:ext cx="4964647" cy="4964647"/>
        </a:xfrm>
        <a:custGeom>
          <a:avLst/>
          <a:gdLst/>
          <a:ahLst/>
          <a:cxnLst/>
          <a:rect l="0" t="0" r="0" b="0"/>
          <a:pathLst>
            <a:path>
              <a:moveTo>
                <a:pt x="4867034" y="1793057"/>
              </a:moveTo>
              <a:arcTo wR="2482323" hR="2482323" stAng="20632729" swAng="98258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C3DADB-A1A1-834F-95C3-A82896B83DE3}">
      <dsp:nvSpPr>
        <dsp:cNvPr id="0" name=""/>
        <dsp:cNvSpPr/>
      </dsp:nvSpPr>
      <dsp:spPr>
        <a:xfrm>
          <a:off x="6465116" y="2777879"/>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NETWORK </a:t>
          </a:r>
        </a:p>
      </dsp:txBody>
      <dsp:txXfrm>
        <a:off x="6497823" y="2810586"/>
        <a:ext cx="1216246" cy="604588"/>
      </dsp:txXfrm>
    </dsp:sp>
    <dsp:sp modelId="{DD5F8621-4F0E-4146-B110-A1D301716B3D}">
      <dsp:nvSpPr>
        <dsp:cNvPr id="0" name=""/>
        <dsp:cNvSpPr/>
      </dsp:nvSpPr>
      <dsp:spPr>
        <a:xfrm>
          <a:off x="2166565" y="277285"/>
          <a:ext cx="4964647" cy="4964647"/>
        </a:xfrm>
        <a:custGeom>
          <a:avLst/>
          <a:gdLst/>
          <a:ahLst/>
          <a:cxnLst/>
          <a:rect l="0" t="0" r="0" b="0"/>
          <a:pathLst>
            <a:path>
              <a:moveTo>
                <a:pt x="4865489" y="3176914"/>
              </a:moveTo>
              <a:arcTo wR="2482323" hR="2482323" stAng="974949" swAng="89549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DA83A99-C4B5-774F-9E10-2B8CFF311686}">
      <dsp:nvSpPr>
        <dsp:cNvPr id="0" name=""/>
        <dsp:cNvSpPr/>
      </dsp:nvSpPr>
      <dsp:spPr>
        <a:xfrm>
          <a:off x="5884074" y="4050184"/>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LƯU TRỮ ĐÁM MÂY </a:t>
          </a:r>
        </a:p>
      </dsp:txBody>
      <dsp:txXfrm>
        <a:off x="5916781" y="4082891"/>
        <a:ext cx="1216246" cy="604588"/>
      </dsp:txXfrm>
    </dsp:sp>
    <dsp:sp modelId="{261DA7EB-BBE2-1F4B-91F1-947BF4AC228D}">
      <dsp:nvSpPr>
        <dsp:cNvPr id="0" name=""/>
        <dsp:cNvSpPr/>
      </dsp:nvSpPr>
      <dsp:spPr>
        <a:xfrm>
          <a:off x="2166565" y="277285"/>
          <a:ext cx="4964647" cy="4964647"/>
        </a:xfrm>
        <a:custGeom>
          <a:avLst/>
          <a:gdLst/>
          <a:ahLst/>
          <a:cxnLst/>
          <a:rect l="0" t="0" r="0" b="0"/>
          <a:pathLst>
            <a:path>
              <a:moveTo>
                <a:pt x="4003079" y="4444270"/>
              </a:moveTo>
              <a:arcTo wR="2482323" hR="2482323" stAng="3133189" swAng="30315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975852E-1E87-AF46-88A4-036B82439B3C}">
      <dsp:nvSpPr>
        <dsp:cNvPr id="0" name=""/>
        <dsp:cNvSpPr/>
      </dsp:nvSpPr>
      <dsp:spPr>
        <a:xfrm>
          <a:off x="4707410" y="4806380"/>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SAO LƯU DỮ LIỆU </a:t>
          </a:r>
        </a:p>
      </dsp:txBody>
      <dsp:txXfrm>
        <a:off x="4740117" y="4839087"/>
        <a:ext cx="1216246" cy="604588"/>
      </dsp:txXfrm>
    </dsp:sp>
    <dsp:sp modelId="{1DBF817B-2C7A-D344-98EE-C5EBAF75089B}">
      <dsp:nvSpPr>
        <dsp:cNvPr id="0" name=""/>
        <dsp:cNvSpPr/>
      </dsp:nvSpPr>
      <dsp:spPr>
        <a:xfrm>
          <a:off x="2166565" y="277285"/>
          <a:ext cx="4964647" cy="4964647"/>
        </a:xfrm>
        <a:custGeom>
          <a:avLst/>
          <a:gdLst/>
          <a:ahLst/>
          <a:cxnLst/>
          <a:rect l="0" t="0" r="0" b="0"/>
          <a:pathLst>
            <a:path>
              <a:moveTo>
                <a:pt x="2539675" y="4963985"/>
              </a:moveTo>
              <a:arcTo wR="2482323" hR="2482323" stAng="5320568" swAng="15886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049B0C-CCA8-F248-A944-70C0B5B8C71E}">
      <dsp:nvSpPr>
        <dsp:cNvPr id="0" name=""/>
        <dsp:cNvSpPr/>
      </dsp:nvSpPr>
      <dsp:spPr>
        <a:xfrm>
          <a:off x="3308707" y="4806380"/>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CONTAINER </a:t>
          </a:r>
        </a:p>
      </dsp:txBody>
      <dsp:txXfrm>
        <a:off x="3341414" y="4839087"/>
        <a:ext cx="1216246" cy="604588"/>
      </dsp:txXfrm>
    </dsp:sp>
    <dsp:sp modelId="{352B4F5E-FEA1-9547-A41E-D104D5D2EA67}">
      <dsp:nvSpPr>
        <dsp:cNvPr id="0" name=""/>
        <dsp:cNvSpPr/>
      </dsp:nvSpPr>
      <dsp:spPr>
        <a:xfrm>
          <a:off x="2166565" y="277285"/>
          <a:ext cx="4964647" cy="4964647"/>
        </a:xfrm>
        <a:custGeom>
          <a:avLst/>
          <a:gdLst/>
          <a:ahLst/>
          <a:cxnLst/>
          <a:rect l="0" t="0" r="0" b="0"/>
          <a:pathLst>
            <a:path>
              <a:moveTo>
                <a:pt x="1140263" y="4570578"/>
              </a:moveTo>
              <a:arcTo wR="2482323" hR="2482323" stAng="7363661" swAng="30315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0E83F8A-934E-5344-9B0B-7D8899C5DA35}">
      <dsp:nvSpPr>
        <dsp:cNvPr id="0" name=""/>
        <dsp:cNvSpPr/>
      </dsp:nvSpPr>
      <dsp:spPr>
        <a:xfrm>
          <a:off x="2132044" y="4050184"/>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CLOUD SECURITY </a:t>
          </a:r>
        </a:p>
      </dsp:txBody>
      <dsp:txXfrm>
        <a:off x="2164751" y="4082891"/>
        <a:ext cx="1216246" cy="604588"/>
      </dsp:txXfrm>
    </dsp:sp>
    <dsp:sp modelId="{872BD1AD-6D9C-2F4A-B840-EC7397169D0B}">
      <dsp:nvSpPr>
        <dsp:cNvPr id="0" name=""/>
        <dsp:cNvSpPr/>
      </dsp:nvSpPr>
      <dsp:spPr>
        <a:xfrm>
          <a:off x="2166565" y="277285"/>
          <a:ext cx="4964647" cy="4964647"/>
        </a:xfrm>
        <a:custGeom>
          <a:avLst/>
          <a:gdLst/>
          <a:ahLst/>
          <a:cxnLst/>
          <a:rect l="0" t="0" r="0" b="0"/>
          <a:pathLst>
            <a:path>
              <a:moveTo>
                <a:pt x="358451" y="3767275"/>
              </a:moveTo>
              <a:arcTo wR="2482323" hR="2482323" stAng="8929554" swAng="89549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A03391B-17C7-B747-8E72-3DBC1110F02C}">
      <dsp:nvSpPr>
        <dsp:cNvPr id="0" name=""/>
        <dsp:cNvSpPr/>
      </dsp:nvSpPr>
      <dsp:spPr>
        <a:xfrm>
          <a:off x="1551001" y="2777879"/>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KẾT NỐI ĐÁM MÂY </a:t>
          </a:r>
        </a:p>
      </dsp:txBody>
      <dsp:txXfrm>
        <a:off x="1583708" y="2810586"/>
        <a:ext cx="1216246" cy="604588"/>
      </dsp:txXfrm>
    </dsp:sp>
    <dsp:sp modelId="{479CDEA7-75B0-B247-B3FA-429619A3FD9D}">
      <dsp:nvSpPr>
        <dsp:cNvPr id="0" name=""/>
        <dsp:cNvSpPr/>
      </dsp:nvSpPr>
      <dsp:spPr>
        <a:xfrm>
          <a:off x="2166565" y="277285"/>
          <a:ext cx="4964647" cy="4964647"/>
        </a:xfrm>
        <a:custGeom>
          <a:avLst/>
          <a:gdLst/>
          <a:ahLst/>
          <a:cxnLst/>
          <a:rect l="0" t="0" r="0" b="0"/>
          <a:pathLst>
            <a:path>
              <a:moveTo>
                <a:pt x="24" y="2493380"/>
              </a:moveTo>
              <a:arcTo wR="2482323" hR="2482323" stAng="10784688" swAng="98258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7C01AB-6008-CE49-BA67-DB1A15EF05D6}">
      <dsp:nvSpPr>
        <dsp:cNvPr id="0" name=""/>
        <dsp:cNvSpPr/>
      </dsp:nvSpPr>
      <dsp:spPr>
        <a:xfrm>
          <a:off x="1750058" y="1393413"/>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IOT</a:t>
          </a:r>
        </a:p>
      </dsp:txBody>
      <dsp:txXfrm>
        <a:off x="1782765" y="1426120"/>
        <a:ext cx="1216246" cy="604588"/>
      </dsp:txXfrm>
    </dsp:sp>
    <dsp:sp modelId="{3EAF711E-153E-C644-BE77-E30CE0A8CAE8}">
      <dsp:nvSpPr>
        <dsp:cNvPr id="0" name=""/>
        <dsp:cNvSpPr/>
      </dsp:nvSpPr>
      <dsp:spPr>
        <a:xfrm>
          <a:off x="2166565" y="277285"/>
          <a:ext cx="4964647" cy="4964647"/>
        </a:xfrm>
        <a:custGeom>
          <a:avLst/>
          <a:gdLst/>
          <a:ahLst/>
          <a:cxnLst/>
          <a:rect l="0" t="0" r="0" b="0"/>
          <a:pathLst>
            <a:path>
              <a:moveTo>
                <a:pt x="412531" y="1111962"/>
              </a:moveTo>
              <a:arcTo wR="2482323" hR="2482323" stAng="12810457" swAng="67870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A9C9C6-98CD-DB42-B7A1-4CDF3689D25B}">
      <dsp:nvSpPr>
        <dsp:cNvPr id="0" name=""/>
        <dsp:cNvSpPr/>
      </dsp:nvSpPr>
      <dsp:spPr>
        <a:xfrm>
          <a:off x="2666013" y="336344"/>
          <a:ext cx="1281660" cy="6700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FS PF BeauSans Pro" panose="02000500000000020004" pitchFamily="2" charset="0"/>
            </a:rPr>
            <a:t>HOSTING </a:t>
          </a:r>
        </a:p>
      </dsp:txBody>
      <dsp:txXfrm>
        <a:off x="2698720" y="369051"/>
        <a:ext cx="1216246" cy="604588"/>
      </dsp:txXfrm>
    </dsp:sp>
    <dsp:sp modelId="{63781E96-FFBE-4344-8C7F-6D8F80945E01}">
      <dsp:nvSpPr>
        <dsp:cNvPr id="0" name=""/>
        <dsp:cNvSpPr/>
      </dsp:nvSpPr>
      <dsp:spPr>
        <a:xfrm>
          <a:off x="2166565" y="277285"/>
          <a:ext cx="4964647" cy="4964647"/>
        </a:xfrm>
        <a:custGeom>
          <a:avLst/>
          <a:gdLst/>
          <a:ahLst/>
          <a:cxnLst/>
          <a:rect l="0" t="0" r="0" b="0"/>
          <a:pathLst>
            <a:path>
              <a:moveTo>
                <a:pt x="1781710" y="100922"/>
              </a:moveTo>
              <a:arcTo wR="2482323" hR="2482323" stAng="15216360" swAng="851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36101-6EAE-8445-9557-45A50185E46B}">
      <dsp:nvSpPr>
        <dsp:cNvPr id="0" name=""/>
        <dsp:cNvSpPr/>
      </dsp:nvSpPr>
      <dsp:spPr>
        <a:xfrm>
          <a:off x="3404948" y="1336"/>
          <a:ext cx="2487882" cy="16171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Infrastructure as a </a:t>
          </a:r>
          <a:r>
            <a:rPr lang="en-US" sz="1600" kern="1200" dirty="0" smtClean="0">
              <a:latin typeface="Times New Roman" panose="02020603050405020304" pitchFamily="18" charset="0"/>
              <a:cs typeface="Times New Roman" panose="02020603050405020304" pitchFamily="18" charset="0"/>
            </a:rPr>
            <a:t>Service </a:t>
          </a:r>
        </a:p>
        <a:p>
          <a:pPr lvl="0" algn="ctr" defTabSz="71120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a:t>
          </a:r>
          <a:r>
            <a:rPr lang="en-US" sz="1600" kern="1200" dirty="0" err="1" smtClean="0">
              <a:latin typeface="Times New Roman" panose="02020603050405020304" pitchFamily="18" charset="0"/>
              <a:cs typeface="Times New Roman" panose="02020603050405020304" pitchFamily="18" charset="0"/>
            </a:rPr>
            <a:t>Lớp</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hạ</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tầng</a:t>
          </a:r>
          <a:r>
            <a:rPr lang="en-US" sz="1600" kern="1200" dirty="0" smtClean="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3483889" y="80277"/>
        <a:ext cx="2330000" cy="1459241"/>
      </dsp:txXfrm>
    </dsp:sp>
    <dsp:sp modelId="{236DC852-F519-704E-B0D9-6906B4E4B7B1}">
      <dsp:nvSpPr>
        <dsp:cNvPr id="0" name=""/>
        <dsp:cNvSpPr/>
      </dsp:nvSpPr>
      <dsp:spPr>
        <a:xfrm>
          <a:off x="2494446" y="809898"/>
          <a:ext cx="4308885" cy="4308885"/>
        </a:xfrm>
        <a:custGeom>
          <a:avLst/>
          <a:gdLst/>
          <a:ahLst/>
          <a:cxnLst/>
          <a:rect l="0" t="0" r="0" b="0"/>
          <a:pathLst>
            <a:path>
              <a:moveTo>
                <a:pt x="3416410" y="408286"/>
              </a:moveTo>
              <a:arcTo wR="2154442" hR="2154442" stAng="18351364" swAng="364308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97D99C-E754-8D46-B9D1-E5701F818C84}">
      <dsp:nvSpPr>
        <dsp:cNvPr id="0" name=""/>
        <dsp:cNvSpPr/>
      </dsp:nvSpPr>
      <dsp:spPr>
        <a:xfrm>
          <a:off x="5270750" y="3233001"/>
          <a:ext cx="2487882" cy="16171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Platform as a </a:t>
          </a:r>
          <a:r>
            <a:rPr lang="en-US" sz="1600" kern="1200" dirty="0" smtClean="0">
              <a:latin typeface="Times New Roman" panose="02020603050405020304" pitchFamily="18" charset="0"/>
              <a:cs typeface="Times New Roman" panose="02020603050405020304" pitchFamily="18" charset="0"/>
            </a:rPr>
            <a:t>Service</a:t>
          </a:r>
        </a:p>
        <a:p>
          <a:pPr lvl="0" algn="ctr" defTabSz="71120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a:t>
          </a:r>
          <a:r>
            <a:rPr lang="en-US" sz="1600" kern="1200" dirty="0" err="1" smtClean="0">
              <a:latin typeface="Times New Roman" panose="02020603050405020304" pitchFamily="18" charset="0"/>
              <a:cs typeface="Times New Roman" panose="02020603050405020304" pitchFamily="18" charset="0"/>
            </a:rPr>
            <a:t>Lớp</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nền</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tảng</a:t>
          </a:r>
          <a:r>
            <a:rPr lang="en-US" sz="1600" kern="1200" dirty="0" smtClean="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5349691" y="3311942"/>
        <a:ext cx="2330000" cy="1459241"/>
      </dsp:txXfrm>
    </dsp:sp>
    <dsp:sp modelId="{7AF09804-3919-AB4C-9534-543CE7CFCF5D}">
      <dsp:nvSpPr>
        <dsp:cNvPr id="0" name=""/>
        <dsp:cNvSpPr/>
      </dsp:nvSpPr>
      <dsp:spPr>
        <a:xfrm>
          <a:off x="2494446" y="809898"/>
          <a:ext cx="4308885" cy="4308885"/>
        </a:xfrm>
        <a:custGeom>
          <a:avLst/>
          <a:gdLst/>
          <a:ahLst/>
          <a:cxnLst/>
          <a:rect l="0" t="0" r="0" b="0"/>
          <a:pathLst>
            <a:path>
              <a:moveTo>
                <a:pt x="3178003" y="4050214"/>
              </a:moveTo>
              <a:arcTo wR="2154442" hR="2154442" stAng="3698076" swAng="340384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76BFF0F-0A54-F44E-BCB6-5F6C729194CC}">
      <dsp:nvSpPr>
        <dsp:cNvPr id="0" name=""/>
        <dsp:cNvSpPr/>
      </dsp:nvSpPr>
      <dsp:spPr>
        <a:xfrm>
          <a:off x="1539146" y="3233001"/>
          <a:ext cx="2487882" cy="16171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Software as a </a:t>
          </a:r>
          <a:r>
            <a:rPr lang="en-US" sz="1600" kern="1200" dirty="0" smtClean="0">
              <a:latin typeface="Times New Roman" panose="02020603050405020304" pitchFamily="18" charset="0"/>
              <a:cs typeface="Times New Roman" panose="02020603050405020304" pitchFamily="18" charset="0"/>
            </a:rPr>
            <a:t>Service </a:t>
          </a:r>
        </a:p>
        <a:p>
          <a:pPr lvl="0" algn="ctr" defTabSz="711200">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a:t>
          </a:r>
          <a:r>
            <a:rPr lang="en-US" sz="1600" kern="1200" dirty="0" err="1" smtClean="0">
              <a:latin typeface="Times New Roman" panose="02020603050405020304" pitchFamily="18" charset="0"/>
              <a:cs typeface="Times New Roman" panose="02020603050405020304" pitchFamily="18" charset="0"/>
            </a:rPr>
            <a:t>Lớp</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ứng</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dụng</a:t>
          </a:r>
          <a:r>
            <a:rPr lang="en-US" sz="1600" kern="1200" dirty="0" smtClean="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1618087" y="3311942"/>
        <a:ext cx="2330000" cy="1459241"/>
      </dsp:txXfrm>
    </dsp:sp>
    <dsp:sp modelId="{AF6226A4-A1E9-BE43-B5D7-AD51127FAB54}">
      <dsp:nvSpPr>
        <dsp:cNvPr id="0" name=""/>
        <dsp:cNvSpPr/>
      </dsp:nvSpPr>
      <dsp:spPr>
        <a:xfrm>
          <a:off x="2494446" y="809898"/>
          <a:ext cx="4308885" cy="4308885"/>
        </a:xfrm>
        <a:custGeom>
          <a:avLst/>
          <a:gdLst/>
          <a:ahLst/>
          <a:cxnLst/>
          <a:rect l="0" t="0" r="0" b="0"/>
          <a:pathLst>
            <a:path>
              <a:moveTo>
                <a:pt x="14166" y="2401102"/>
              </a:moveTo>
              <a:arcTo wR="2154442" hR="2154442" stAng="10405551" swAng="364308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Sarabun"/>
                <a:ea typeface="Sarabun"/>
                <a:cs typeface="Sarabun"/>
                <a:sym typeface="Sarabu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1pPr>
            <a:lvl2pPr marL="914400" marR="0" lvl="1" indent="-22860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2pPr>
            <a:lvl3pPr marL="1371600" marR="0" lvl="2" indent="-22860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3pPr>
            <a:lvl4pPr marL="1828800" marR="0" lvl="3" indent="-22860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4pPr>
            <a:lvl5pPr marL="2286000" marR="0" lvl="4" indent="-22860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Sarabun"/>
                <a:ea typeface="Sarabun"/>
                <a:cs typeface="Sarabun"/>
                <a:sym typeface="Sarabu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Sarabun"/>
                <a:ea typeface="Sarabun"/>
                <a:cs typeface="Sarabun"/>
                <a:sym typeface="Sarabun"/>
              </a:rPr>
              <a:t>‹#›</a:t>
            </a:fld>
            <a:endParaRPr sz="1200" b="0" i="0" u="none" strike="noStrike" cap="none">
              <a:solidFill>
                <a:schemeClr val="dk1"/>
              </a:solidFill>
              <a:latin typeface="Sarabun"/>
              <a:ea typeface="Sarabun"/>
              <a:cs typeface="Sarabun"/>
              <a:sym typeface="Sarabu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1613000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2738452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dirty="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324728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2679467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941480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dirty="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2675810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826380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3005565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2115312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2052469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170" name="Google Shape;170;p7: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4161082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781839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1466112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720083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0" name="Google Shape;104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dirty="0">
              <a:solidFill>
                <a:schemeClr val="dk1"/>
              </a:solidFill>
              <a:latin typeface="Sarabun"/>
              <a:ea typeface="Sarabun"/>
              <a:cs typeface="Sarabun"/>
              <a:sym typeface="Sarabun"/>
            </a:endParaRPr>
          </a:p>
        </p:txBody>
      </p:sp>
      <p:sp>
        <p:nvSpPr>
          <p:cNvPr id="227" name="Google Shape;227;p9: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Sarabun"/>
              <a:cs typeface="Sarabun"/>
              <a:sym typeface="Sarabun"/>
            </a:endParaRPr>
          </a:p>
        </p:txBody>
      </p:sp>
      <p:sp>
        <p:nvSpPr>
          <p:cNvPr id="228" name="Google Shape;22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2931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Sarabun"/>
                <a:ea typeface="Sarabun"/>
                <a:cs typeface="Sarabun"/>
                <a:sym typeface="Sarabun"/>
              </a:rPr>
              <a:t>4</a:t>
            </a:fld>
            <a:endParaRPr lang="en-US" sz="1200" b="0" i="0" u="none" strike="noStrike" cap="none">
              <a:solidFill>
                <a:schemeClr val="dk1"/>
              </a:solidFill>
              <a:latin typeface="Sarabun"/>
              <a:ea typeface="Sarabun"/>
              <a:cs typeface="Sarabun"/>
              <a:sym typeface="Sarabun"/>
            </a:endParaRPr>
          </a:p>
        </p:txBody>
      </p:sp>
    </p:spTree>
    <p:extLst>
      <p:ext uri="{BB962C8B-B14F-4D97-AF65-F5344CB8AC3E}">
        <p14:creationId xmlns:p14="http://schemas.microsoft.com/office/powerpoint/2010/main" val="4038473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4051743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885401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490226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None/>
            </a:pPr>
            <a:endParaRPr sz="1300">
              <a:solidFill>
                <a:schemeClr val="dk1"/>
              </a:solidFill>
              <a:latin typeface="Sarabun"/>
              <a:ea typeface="Sarabun"/>
              <a:cs typeface="Sarabun"/>
              <a:sym typeface="Sarabun"/>
            </a:endParaRPr>
          </a:p>
        </p:txBody>
      </p:sp>
      <p:sp>
        <p:nvSpPr>
          <p:cNvPr id="353" name="Google Shape;353;p1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946224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8_Title Slide">
  <p:cSld name="8_Title Slide">
    <p:bg>
      <p:bgPr>
        <a:solidFill>
          <a:schemeClr val="lt1"/>
        </a:solidFill>
        <a:effectLst/>
      </p:bgPr>
    </p:bg>
    <p:spTree>
      <p:nvGrpSpPr>
        <p:cNvPr id="1" name="Shape 15"/>
        <p:cNvGrpSpPr/>
        <p:nvPr/>
      </p:nvGrpSpPr>
      <p:grpSpPr>
        <a:xfrm>
          <a:off x="0" y="0"/>
          <a:ext cx="0" cy="0"/>
          <a:chOff x="0" y="0"/>
          <a:chExt cx="0" cy="0"/>
        </a:xfrm>
      </p:grpSpPr>
      <p:sp>
        <p:nvSpPr>
          <p:cNvPr id="16" name="Google Shape;1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8"/>
        <p:cNvGrpSpPr/>
        <p:nvPr/>
      </p:nvGrpSpPr>
      <p:grpSpPr>
        <a:xfrm>
          <a:off x="0" y="0"/>
          <a:ext cx="0" cy="0"/>
          <a:chOff x="0" y="0"/>
          <a:chExt cx="0" cy="0"/>
        </a:xfrm>
      </p:grpSpPr>
      <p:sp>
        <p:nvSpPr>
          <p:cNvPr id="29" name="Google Shape;2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32"/>
        <p:cNvGrpSpPr/>
        <p:nvPr/>
      </p:nvGrpSpPr>
      <p:grpSpPr>
        <a:xfrm>
          <a:off x="0" y="0"/>
          <a:ext cx="0" cy="0"/>
          <a:chOff x="0" y="0"/>
          <a:chExt cx="0" cy="0"/>
        </a:xfrm>
      </p:grpSpPr>
      <p:sp>
        <p:nvSpPr>
          <p:cNvPr id="33" name="Google Shape;33;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36"/>
        <p:cNvGrpSpPr/>
        <p:nvPr/>
      </p:nvGrpSpPr>
      <p:grpSpPr>
        <a:xfrm>
          <a:off x="0" y="0"/>
          <a:ext cx="0" cy="0"/>
          <a:chOff x="0" y="0"/>
          <a:chExt cx="0" cy="0"/>
        </a:xfrm>
      </p:grpSpPr>
      <p:sp>
        <p:nvSpPr>
          <p:cNvPr id="37" name="Google Shape;37;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8_Title Slide">
  <p:cSld name="38_Title Slide">
    <p:spTree>
      <p:nvGrpSpPr>
        <p:cNvPr id="1" name="Shape 40"/>
        <p:cNvGrpSpPr/>
        <p:nvPr/>
      </p:nvGrpSpPr>
      <p:grpSpPr>
        <a:xfrm>
          <a:off x="0" y="0"/>
          <a:ext cx="0" cy="0"/>
          <a:chOff x="0" y="0"/>
          <a:chExt cx="0" cy="0"/>
        </a:xfrm>
      </p:grpSpPr>
      <p:sp>
        <p:nvSpPr>
          <p:cNvPr id="41" name="Google Shape;41;p75"/>
          <p:cNvSpPr>
            <a:spLocks noGrp="1"/>
          </p:cNvSpPr>
          <p:nvPr>
            <p:ph type="pic" idx="2"/>
          </p:nvPr>
        </p:nvSpPr>
        <p:spPr>
          <a:xfrm>
            <a:off x="5500861" y="1577034"/>
            <a:ext cx="1190278" cy="1335764"/>
          </a:xfrm>
          <a:prstGeom prst="rect">
            <a:avLst/>
          </a:prstGeom>
          <a:noFill/>
          <a:ln>
            <a:noFill/>
          </a:ln>
        </p:spPr>
      </p:sp>
      <p:sp>
        <p:nvSpPr>
          <p:cNvPr id="42" name="Google Shape;42;p75"/>
          <p:cNvSpPr/>
          <p:nvPr/>
        </p:nvSpPr>
        <p:spPr>
          <a:xfrm>
            <a:off x="0" y="5991532"/>
            <a:ext cx="12192000" cy="866468"/>
          </a:xfrm>
          <a:prstGeom prst="rect">
            <a:avLst/>
          </a:prstGeom>
          <a:solidFill>
            <a:srgbClr val="1C1E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Sarabun"/>
              <a:ea typeface="Sarabun"/>
              <a:cs typeface="Sarabun"/>
              <a:sym typeface="Sarabu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50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0_Title Slide">
  <p:cSld name="40_Title Slide">
    <p:spTree>
      <p:nvGrpSpPr>
        <p:cNvPr id="1" name="Shape 43"/>
        <p:cNvGrpSpPr/>
        <p:nvPr/>
      </p:nvGrpSpPr>
      <p:grpSpPr>
        <a:xfrm>
          <a:off x="0" y="0"/>
          <a:ext cx="0" cy="0"/>
          <a:chOff x="0" y="0"/>
          <a:chExt cx="0" cy="0"/>
        </a:xfrm>
      </p:grpSpPr>
      <p:sp>
        <p:nvSpPr>
          <p:cNvPr id="44" name="Google Shape;44;p76"/>
          <p:cNvSpPr/>
          <p:nvPr/>
        </p:nvSpPr>
        <p:spPr>
          <a:xfrm>
            <a:off x="0" y="5991532"/>
            <a:ext cx="12192000" cy="866468"/>
          </a:xfrm>
          <a:prstGeom prst="rect">
            <a:avLst/>
          </a:prstGeom>
          <a:solidFill>
            <a:srgbClr val="1C1E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Sarabun"/>
              <a:ea typeface="Sarabun"/>
              <a:cs typeface="Sarabun"/>
              <a:sym typeface="Sarabun"/>
            </a:endParaRPr>
          </a:p>
        </p:txBody>
      </p:sp>
      <p:sp>
        <p:nvSpPr>
          <p:cNvPr id="45" name="Google Shape;45;p76"/>
          <p:cNvSpPr/>
          <p:nvPr/>
        </p:nvSpPr>
        <p:spPr>
          <a:xfrm>
            <a:off x="0" y="0"/>
            <a:ext cx="12192000" cy="866468"/>
          </a:xfrm>
          <a:prstGeom prst="rect">
            <a:avLst/>
          </a:prstGeom>
          <a:solidFill>
            <a:srgbClr val="1C1E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Sarabun"/>
              <a:ea typeface="Sarabun"/>
              <a:cs typeface="Sarabun"/>
              <a:sym typeface="Sarabun"/>
            </a:endParaRPr>
          </a:p>
        </p:txBody>
      </p:sp>
      <p:sp>
        <p:nvSpPr>
          <p:cNvPr id="46" name="Google Shape;46;p76"/>
          <p:cNvSpPr>
            <a:spLocks noGrp="1"/>
          </p:cNvSpPr>
          <p:nvPr>
            <p:ph type="pic" idx="2"/>
          </p:nvPr>
        </p:nvSpPr>
        <p:spPr>
          <a:xfrm>
            <a:off x="1728451" y="434599"/>
            <a:ext cx="3909384" cy="1421423"/>
          </a:xfrm>
          <a:prstGeom prst="rect">
            <a:avLst/>
          </a:prstGeom>
          <a:no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p:tgtEl>
                                          <p:spTgt spid="4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1_Title Slide">
  <p:cSld name="41_Title Slide">
    <p:spTree>
      <p:nvGrpSpPr>
        <p:cNvPr id="1" name="Shape 47"/>
        <p:cNvGrpSpPr/>
        <p:nvPr/>
      </p:nvGrpSpPr>
      <p:grpSpPr>
        <a:xfrm>
          <a:off x="0" y="0"/>
          <a:ext cx="0" cy="0"/>
          <a:chOff x="0" y="0"/>
          <a:chExt cx="0" cy="0"/>
        </a:xfrm>
      </p:grpSpPr>
      <p:sp>
        <p:nvSpPr>
          <p:cNvPr id="48" name="Google Shape;48;p77"/>
          <p:cNvSpPr>
            <a:spLocks noGrp="1"/>
          </p:cNvSpPr>
          <p:nvPr>
            <p:ph type="pic" idx="2"/>
          </p:nvPr>
        </p:nvSpPr>
        <p:spPr>
          <a:xfrm>
            <a:off x="5500861" y="3945202"/>
            <a:ext cx="1190278" cy="1335764"/>
          </a:xfrm>
          <a:prstGeom prst="rect">
            <a:avLst/>
          </a:prstGeom>
          <a:noFill/>
          <a:ln>
            <a:noFill/>
          </a:ln>
        </p:spPr>
      </p:sp>
      <p:sp>
        <p:nvSpPr>
          <p:cNvPr id="49" name="Google Shape;49;p77"/>
          <p:cNvSpPr/>
          <p:nvPr/>
        </p:nvSpPr>
        <p:spPr>
          <a:xfrm>
            <a:off x="0" y="0"/>
            <a:ext cx="12192000" cy="866468"/>
          </a:xfrm>
          <a:prstGeom prst="rect">
            <a:avLst/>
          </a:prstGeom>
          <a:solidFill>
            <a:srgbClr val="1C1E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Sarabun"/>
              <a:ea typeface="Sarabun"/>
              <a:cs typeface="Sarabun"/>
              <a:sym typeface="Sarabu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Sarabun"/>
                <a:ea typeface="Sarabun"/>
                <a:cs typeface="Sarabun"/>
                <a:sym typeface="Sarabun"/>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Sarabun"/>
                <a:ea typeface="Sarabun"/>
                <a:cs typeface="Sarabun"/>
                <a:sym typeface="Sarabun"/>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Sarabun"/>
                <a:ea typeface="Sarabun"/>
                <a:cs typeface="Sarabun"/>
                <a:sym typeface="Sarabun"/>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arabun"/>
                <a:ea typeface="Sarabun"/>
                <a:cs typeface="Sarabun"/>
                <a:sym typeface="Sarabun"/>
              </a:defRPr>
            </a:lvl9pPr>
          </a:lstStyle>
          <a:p>
            <a:endParaRPr/>
          </a:p>
        </p:txBody>
      </p:sp>
      <p:sp>
        <p:nvSpPr>
          <p:cNvPr id="12" name="Google Shape;1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09090"/>
                </a:solidFill>
                <a:latin typeface="Sarabun"/>
                <a:ea typeface="Sarabun"/>
                <a:cs typeface="Sarabun"/>
                <a:sym typeface="Sarabun"/>
              </a:defRPr>
            </a:lvl1pPr>
            <a:lvl2pPr marR="0" lvl="1"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2pPr>
            <a:lvl3pPr marR="0" lvl="2"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3pPr>
            <a:lvl4pPr marR="0" lvl="3"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4pPr>
            <a:lvl5pPr marR="0" lvl="4"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5pPr>
            <a:lvl6pPr marR="0" lvl="5"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6pPr>
            <a:lvl7pPr marR="0" lvl="6"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7pPr>
            <a:lvl8pPr marR="0" lvl="7"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8pPr>
            <a:lvl9pPr marR="0" lvl="8"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9pPr>
          </a:lstStyle>
          <a:p>
            <a:endParaRPr/>
          </a:p>
        </p:txBody>
      </p:sp>
      <p:sp>
        <p:nvSpPr>
          <p:cNvPr id="13" name="Google Shape;1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09090"/>
                </a:solidFill>
                <a:latin typeface="Sarabun"/>
                <a:ea typeface="Sarabun"/>
                <a:cs typeface="Sarabun"/>
                <a:sym typeface="Sarabun"/>
              </a:defRPr>
            </a:lvl1pPr>
            <a:lvl2pPr marR="0" lvl="1"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2pPr>
            <a:lvl3pPr marR="0" lvl="2"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3pPr>
            <a:lvl4pPr marR="0" lvl="3"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4pPr>
            <a:lvl5pPr marR="0" lvl="4"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5pPr>
            <a:lvl6pPr marR="0" lvl="5"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6pPr>
            <a:lvl7pPr marR="0" lvl="6"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7pPr>
            <a:lvl8pPr marR="0" lvl="7"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8pPr>
            <a:lvl9pPr marR="0" lvl="8" algn="l" rtl="0">
              <a:spcBef>
                <a:spcPts val="0"/>
              </a:spcBef>
              <a:spcAft>
                <a:spcPts val="0"/>
              </a:spcAft>
              <a:buSzPts val="1400"/>
              <a:buNone/>
              <a:defRPr sz="1800" b="0" i="0" u="none" strike="noStrike" cap="none">
                <a:solidFill>
                  <a:schemeClr val="dk1"/>
                </a:solidFill>
                <a:latin typeface="Sarabun"/>
                <a:ea typeface="Sarabun"/>
                <a:cs typeface="Sarabun"/>
                <a:sym typeface="Sarabun"/>
              </a:defRPr>
            </a:lvl9pPr>
          </a:lstStyle>
          <a:p>
            <a:endParaRPr/>
          </a:p>
        </p:txBody>
      </p:sp>
      <p:sp>
        <p:nvSpPr>
          <p:cNvPr id="14" name="Google Shape;1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09090"/>
                </a:solidFill>
                <a:latin typeface="Sarabun"/>
                <a:ea typeface="Sarabun"/>
                <a:cs typeface="Sarabun"/>
                <a:sym typeface="Sarabun"/>
              </a:defRPr>
            </a:lvl1pPr>
            <a:lvl2pPr marL="0" marR="0" lvl="1" indent="0" algn="r" rtl="0">
              <a:spcBef>
                <a:spcPts val="0"/>
              </a:spcBef>
              <a:buNone/>
              <a:defRPr sz="1200" b="0" i="0" u="none" strike="noStrike" cap="none">
                <a:solidFill>
                  <a:srgbClr val="909090"/>
                </a:solidFill>
                <a:latin typeface="Sarabun"/>
                <a:ea typeface="Sarabun"/>
                <a:cs typeface="Sarabun"/>
                <a:sym typeface="Sarabun"/>
              </a:defRPr>
            </a:lvl2pPr>
            <a:lvl3pPr marL="0" marR="0" lvl="2" indent="0" algn="r" rtl="0">
              <a:spcBef>
                <a:spcPts val="0"/>
              </a:spcBef>
              <a:buNone/>
              <a:defRPr sz="1200" b="0" i="0" u="none" strike="noStrike" cap="none">
                <a:solidFill>
                  <a:srgbClr val="909090"/>
                </a:solidFill>
                <a:latin typeface="Sarabun"/>
                <a:ea typeface="Sarabun"/>
                <a:cs typeface="Sarabun"/>
                <a:sym typeface="Sarabun"/>
              </a:defRPr>
            </a:lvl3pPr>
            <a:lvl4pPr marL="0" marR="0" lvl="3" indent="0" algn="r" rtl="0">
              <a:spcBef>
                <a:spcPts val="0"/>
              </a:spcBef>
              <a:buNone/>
              <a:defRPr sz="1200" b="0" i="0" u="none" strike="noStrike" cap="none">
                <a:solidFill>
                  <a:srgbClr val="909090"/>
                </a:solidFill>
                <a:latin typeface="Sarabun"/>
                <a:ea typeface="Sarabun"/>
                <a:cs typeface="Sarabun"/>
                <a:sym typeface="Sarabun"/>
              </a:defRPr>
            </a:lvl4pPr>
            <a:lvl5pPr marL="0" marR="0" lvl="4" indent="0" algn="r" rtl="0">
              <a:spcBef>
                <a:spcPts val="0"/>
              </a:spcBef>
              <a:buNone/>
              <a:defRPr sz="1200" b="0" i="0" u="none" strike="noStrike" cap="none">
                <a:solidFill>
                  <a:srgbClr val="909090"/>
                </a:solidFill>
                <a:latin typeface="Sarabun"/>
                <a:ea typeface="Sarabun"/>
                <a:cs typeface="Sarabun"/>
                <a:sym typeface="Sarabun"/>
              </a:defRPr>
            </a:lvl5pPr>
            <a:lvl6pPr marL="0" marR="0" lvl="5" indent="0" algn="r" rtl="0">
              <a:spcBef>
                <a:spcPts val="0"/>
              </a:spcBef>
              <a:buNone/>
              <a:defRPr sz="1200" b="0" i="0" u="none" strike="noStrike" cap="none">
                <a:solidFill>
                  <a:srgbClr val="909090"/>
                </a:solidFill>
                <a:latin typeface="Sarabun"/>
                <a:ea typeface="Sarabun"/>
                <a:cs typeface="Sarabun"/>
                <a:sym typeface="Sarabun"/>
              </a:defRPr>
            </a:lvl6pPr>
            <a:lvl7pPr marL="0" marR="0" lvl="6" indent="0" algn="r" rtl="0">
              <a:spcBef>
                <a:spcPts val="0"/>
              </a:spcBef>
              <a:buNone/>
              <a:defRPr sz="1200" b="0" i="0" u="none" strike="noStrike" cap="none">
                <a:solidFill>
                  <a:srgbClr val="909090"/>
                </a:solidFill>
                <a:latin typeface="Sarabun"/>
                <a:ea typeface="Sarabun"/>
                <a:cs typeface="Sarabun"/>
                <a:sym typeface="Sarabun"/>
              </a:defRPr>
            </a:lvl7pPr>
            <a:lvl8pPr marL="0" marR="0" lvl="7" indent="0" algn="r" rtl="0">
              <a:spcBef>
                <a:spcPts val="0"/>
              </a:spcBef>
              <a:buNone/>
              <a:defRPr sz="1200" b="0" i="0" u="none" strike="noStrike" cap="none">
                <a:solidFill>
                  <a:srgbClr val="909090"/>
                </a:solidFill>
                <a:latin typeface="Sarabun"/>
                <a:ea typeface="Sarabun"/>
                <a:cs typeface="Sarabun"/>
                <a:sym typeface="Sarabun"/>
              </a:defRPr>
            </a:lvl8pPr>
            <a:lvl9pPr marL="0" marR="0" lvl="8" indent="0" algn="r" rtl="0">
              <a:spcBef>
                <a:spcPts val="0"/>
              </a:spcBef>
              <a:buNone/>
              <a:defRPr sz="1200" b="0" i="0" u="none" strike="noStrike" cap="none">
                <a:solidFill>
                  <a:srgbClr val="909090"/>
                </a:solidFill>
                <a:latin typeface="Sarabun"/>
                <a:ea typeface="Sarabun"/>
                <a:cs typeface="Sarabun"/>
                <a:sym typeface="Sarabu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6.tif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7.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8.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tiff"/><Relationship Id="rId4" Type="http://schemas.openxmlformats.org/officeDocument/2006/relationships/image" Target="../media/image12.tiff"/></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3.tiff"/><Relationship Id="rId4" Type="http://schemas.openxmlformats.org/officeDocument/2006/relationships/image" Target="../media/image12.tiff"/></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20.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21.tif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22.tif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8.pn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tiff"/><Relationship Id="rId4" Type="http://schemas.openxmlformats.org/officeDocument/2006/relationships/image" Target="../media/image12.tiff"/></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6.png"/><Relationship Id="rId7" Type="http://schemas.openxmlformats.org/officeDocument/2006/relationships/diagramLayout" Target="../diagrams/layout1.xml"/><Relationship Id="rId12"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1.xml"/><Relationship Id="rId11" Type="http://schemas.openxmlformats.org/officeDocument/2006/relationships/image" Target="../media/image7.png"/><Relationship Id="rId5" Type="http://schemas.openxmlformats.org/officeDocument/2006/relationships/image" Target="../media/image9.png"/><Relationship Id="rId10" Type="http://schemas.microsoft.com/office/2007/relationships/diagramDrawing" Target="../diagrams/drawing1.xml"/><Relationship Id="rId4" Type="http://schemas.openxmlformats.org/officeDocument/2006/relationships/image" Target="../media/image8.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microsoft.com/office/2007/relationships/hdphoto" Target="../media/hdphoto1.wdp"/><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image" Target="../media/image8.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microsoft.com/office/2007/relationships/hdphoto" Target="../media/hdphoto1.wdp"/><Relationship Id="rId5" Type="http://schemas.openxmlformats.org/officeDocument/2006/relationships/diagramData" Target="../diagrams/data3.xml"/><Relationship Id="rId10" Type="http://schemas.openxmlformats.org/officeDocument/2006/relationships/image" Target="../media/image7.png"/><Relationship Id="rId4" Type="http://schemas.openxmlformats.org/officeDocument/2006/relationships/image" Target="../media/image8.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8.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5.tiff"/><Relationship Id="rId3" Type="http://schemas.openxmlformats.org/officeDocument/2006/relationships/image" Target="../media/image6.png"/><Relationship Id="rId7"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tiff"/><Relationship Id="rId10"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 descr="Digital cubes design"/>
          <p:cNvPicPr preferRelativeResize="0"/>
          <p:nvPr/>
        </p:nvPicPr>
        <p:blipFill rotWithShape="1">
          <a:blip r:embed="rId3" cstate="email">
            <a:alphaModFix amt="8000"/>
            <a:extLst>
              <a:ext uri="{28A0092B-C50C-407E-A947-70E740481C1C}">
                <a14:useLocalDpi xmlns:a14="http://schemas.microsoft.com/office/drawing/2010/main"/>
              </a:ext>
            </a:extLst>
          </a:blip>
          <a:srcRect/>
          <a:stretch/>
        </p:blipFill>
        <p:spPr>
          <a:xfrm>
            <a:off x="0" y="0"/>
            <a:ext cx="12192000" cy="6858000"/>
          </a:xfrm>
          <a:prstGeom prst="rect">
            <a:avLst/>
          </a:prstGeom>
          <a:solidFill>
            <a:schemeClr val="accent6"/>
          </a:solidFill>
          <a:ln>
            <a:noFill/>
          </a:ln>
        </p:spPr>
      </p:pic>
      <p:pic>
        <p:nvPicPr>
          <p:cNvPr id="61" name="Google Shape;61;p1"/>
          <p:cNvPicPr preferRelativeResize="0"/>
          <p:nvPr/>
        </p:nvPicPr>
        <p:blipFill rotWithShape="1">
          <a:blip r:embed="rId4">
            <a:alphaModFix amt="79000"/>
          </a:blip>
          <a:srcRect/>
          <a:stretch/>
        </p:blipFill>
        <p:spPr>
          <a:xfrm>
            <a:off x="-5950649" y="4437709"/>
            <a:ext cx="24093298" cy="3434860"/>
          </a:xfrm>
          <a:prstGeom prst="rect">
            <a:avLst/>
          </a:prstGeom>
          <a:noFill/>
          <a:ln>
            <a:noFill/>
          </a:ln>
        </p:spPr>
      </p:pic>
      <p:grpSp>
        <p:nvGrpSpPr>
          <p:cNvPr id="62" name="Google Shape;62;p1"/>
          <p:cNvGrpSpPr/>
          <p:nvPr/>
        </p:nvGrpSpPr>
        <p:grpSpPr>
          <a:xfrm>
            <a:off x="-725158" y="2243222"/>
            <a:ext cx="5328380" cy="6448295"/>
            <a:chOff x="-533067" y="2243222"/>
            <a:chExt cx="5328380" cy="6448295"/>
          </a:xfrm>
        </p:grpSpPr>
        <p:pic>
          <p:nvPicPr>
            <p:cNvPr id="63" name="Google Shape;63;p1"/>
            <p:cNvPicPr preferRelativeResize="0"/>
            <p:nvPr/>
          </p:nvPicPr>
          <p:blipFill rotWithShape="1">
            <a:blip r:embed="rId5" cstate="email">
              <a:alphaModFix amt="36000"/>
              <a:extLst>
                <a:ext uri="{28A0092B-C50C-407E-A947-70E740481C1C}">
                  <a14:useLocalDpi xmlns:a14="http://schemas.microsoft.com/office/drawing/2010/main"/>
                </a:ext>
              </a:extLst>
            </a:blip>
            <a:srcRect/>
            <a:stretch/>
          </p:blipFill>
          <p:spPr>
            <a:xfrm>
              <a:off x="-533067" y="2243222"/>
              <a:ext cx="5328380" cy="6448295"/>
            </a:xfrm>
            <a:prstGeom prst="rect">
              <a:avLst/>
            </a:prstGeom>
            <a:noFill/>
            <a:ln>
              <a:noFill/>
            </a:ln>
          </p:spPr>
        </p:pic>
        <p:pic>
          <p:nvPicPr>
            <p:cNvPr id="64" name="Google Shape;64;p1"/>
            <p:cNvPicPr preferRelativeResize="0"/>
            <p:nvPr/>
          </p:nvPicPr>
          <p:blipFill rotWithShape="1">
            <a:blip r:embed="rId5" cstate="email">
              <a:alphaModFix amt="52999"/>
              <a:extLst>
                <a:ext uri="{28A0092B-C50C-407E-A947-70E740481C1C}">
                  <a14:useLocalDpi xmlns:a14="http://schemas.microsoft.com/office/drawing/2010/main"/>
                </a:ext>
              </a:extLst>
            </a:blip>
            <a:srcRect/>
            <a:stretch/>
          </p:blipFill>
          <p:spPr>
            <a:xfrm>
              <a:off x="-229207" y="2501992"/>
              <a:ext cx="4720659" cy="5712845"/>
            </a:xfrm>
            <a:prstGeom prst="rect">
              <a:avLst/>
            </a:prstGeom>
            <a:noFill/>
            <a:ln>
              <a:noFill/>
            </a:ln>
          </p:spPr>
        </p:pic>
        <p:pic>
          <p:nvPicPr>
            <p:cNvPr id="65" name="Google Shape;65;p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45" y="2747140"/>
              <a:ext cx="4090434" cy="4950160"/>
            </a:xfrm>
            <a:prstGeom prst="rect">
              <a:avLst/>
            </a:prstGeom>
            <a:noFill/>
            <a:ln>
              <a:noFill/>
            </a:ln>
          </p:spPr>
        </p:pic>
      </p:grpSp>
      <p:pic>
        <p:nvPicPr>
          <p:cNvPr id="66" name="Google Shape;66;p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04997" y="3918254"/>
            <a:ext cx="2452253" cy="848189"/>
          </a:xfrm>
          <a:prstGeom prst="rect">
            <a:avLst/>
          </a:prstGeom>
          <a:noFill/>
          <a:ln>
            <a:noFill/>
          </a:ln>
        </p:spPr>
      </p:pic>
      <p:sp>
        <p:nvSpPr>
          <p:cNvPr id="67" name="Google Shape;67;p1"/>
          <p:cNvSpPr txBox="1"/>
          <p:nvPr/>
        </p:nvSpPr>
        <p:spPr>
          <a:xfrm>
            <a:off x="4907082" y="3162360"/>
            <a:ext cx="6830100"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cap="none" dirty="0">
                <a:solidFill>
                  <a:schemeClr val="lt1"/>
                </a:solidFill>
                <a:latin typeface="FS PF BeauSans Pro" panose="02000500000000020004" pitchFamily="2" charset="0"/>
                <a:sym typeface="Arial"/>
              </a:rPr>
              <a:t>VIETTEL CLOUD</a:t>
            </a:r>
          </a:p>
          <a:p>
            <a:pPr marL="0" marR="0" lvl="0" indent="0" algn="l" rtl="0">
              <a:spcBef>
                <a:spcPts val="0"/>
              </a:spcBef>
              <a:spcAft>
                <a:spcPts val="0"/>
              </a:spcAft>
              <a:buNone/>
            </a:pPr>
            <a:r>
              <a:rPr lang="en-US" sz="1600" b="1" dirty="0">
                <a:solidFill>
                  <a:schemeClr val="tx1"/>
                </a:solidFill>
                <a:latin typeface="FS PF BeauSans Pro" panose="02000500000000020004" pitchFamily="2" charset="0"/>
              </a:rPr>
              <a:t>TẬP ĐOÀN CÔNG NGHIỆP - VIỄN THÔNG QUÂN ĐỘI</a:t>
            </a:r>
            <a:endParaRPr sz="600" b="1" dirty="0">
              <a:solidFill>
                <a:schemeClr val="tx1"/>
              </a:solidFill>
              <a:latin typeface="FS PF BeauSans Pro" panose="02000500000000020004" pitchFamily="2" charset="0"/>
            </a:endParaRPr>
          </a:p>
        </p:txBody>
      </p:sp>
      <p:sp>
        <p:nvSpPr>
          <p:cNvPr id="68" name="Google Shape;68;p1"/>
          <p:cNvSpPr/>
          <p:nvPr/>
        </p:nvSpPr>
        <p:spPr>
          <a:xfrm>
            <a:off x="5281280" y="4381988"/>
            <a:ext cx="3024600" cy="70200"/>
          </a:xfrm>
          <a:prstGeom prst="rect">
            <a:avLst/>
          </a:prstGeom>
          <a:gradFill>
            <a:gsLst>
              <a:gs pos="0">
                <a:srgbClr val="FFFFFF">
                  <a:alpha val="0"/>
                </a:srgbClr>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arabun"/>
              <a:ea typeface="Sarabun"/>
              <a:cs typeface="Sarabun"/>
              <a:sym typeface="Sarabu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25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2000"/>
                                        <p:tgtEl>
                                          <p:spTgt spid="68"/>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fade">
                                      <p:cBhvr>
                                        <p:cTn id="14" dur="1000"/>
                                        <p:tgtEl>
                                          <p:spTgt spid="61"/>
                                        </p:tgtEl>
                                      </p:cBhvr>
                                    </p:animEffec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1250"/>
                                        <p:tgtEl>
                                          <p:spTgt spid="67">
                                            <p:txEl>
                                              <p:pRg st="0" end="0"/>
                                            </p:txEl>
                                          </p:spTgt>
                                        </p:tgtEl>
                                      </p:cBhvr>
                                    </p:animEffect>
                                  </p:childTnLst>
                                </p:cTn>
                              </p:par>
                            </p:childTnLst>
                          </p:cTn>
                        </p:par>
                        <p:par>
                          <p:cTn id="19" fill="hold">
                            <p:stCondLst>
                              <p:cond delay="4250"/>
                            </p:stCondLst>
                            <p:childTnLst>
                              <p:par>
                                <p:cTn id="20" presetID="10" presetClass="entr" presetSubtype="0" fill="hold" nodeType="afterEffect">
                                  <p:stCondLst>
                                    <p:cond delay="0"/>
                                  </p:stCondLst>
                                  <p:childTnLst>
                                    <p:set>
                                      <p:cBhvr>
                                        <p:cTn id="21" dur="1" fill="hold">
                                          <p:stCondLst>
                                            <p:cond delay="0"/>
                                          </p:stCondLst>
                                        </p:cTn>
                                        <p:tgtEl>
                                          <p:spTgt spid="67">
                                            <p:txEl>
                                              <p:pRg st="1" end="1"/>
                                            </p:txEl>
                                          </p:spTgt>
                                        </p:tgtEl>
                                        <p:attrNameLst>
                                          <p:attrName>style.visibility</p:attrName>
                                        </p:attrNameLst>
                                      </p:cBhvr>
                                      <p:to>
                                        <p:strVal val="visible"/>
                                      </p:to>
                                    </p:set>
                                    <p:animEffect transition="in" filter="fade">
                                      <p:cBhvr>
                                        <p:cTn id="22" dur="1250"/>
                                        <p:tgtEl>
                                          <p:spTgt spid="67">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7">
                                            <p:txEl>
                                              <p:pRg st="0" end="0"/>
                                            </p:txEl>
                                          </p:spTgt>
                                        </p:tgtEl>
                                        <p:attrNameLst>
                                          <p:attrName>style.visibility</p:attrName>
                                        </p:attrNameLst>
                                      </p:cBhvr>
                                      <p:to>
                                        <p:strVal val="visible"/>
                                      </p:to>
                                    </p:set>
                                    <p:animEffect transition="in" filter="fade">
                                      <p:cBhvr>
                                        <p:cTn id="25" dur="1500"/>
                                        <p:tgtEl>
                                          <p:spTgt spid="67">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7">
                                            <p:txEl>
                                              <p:pRg st="1" end="1"/>
                                            </p:txEl>
                                          </p:spTgt>
                                        </p:tgtEl>
                                        <p:attrNameLst>
                                          <p:attrName>style.visibility</p:attrName>
                                        </p:attrNameLst>
                                      </p:cBhvr>
                                      <p:to>
                                        <p:strVal val="visible"/>
                                      </p:to>
                                    </p:set>
                                    <p:animEffect transition="in" filter="fade">
                                      <p:cBhvr>
                                        <p:cTn id="28" dur="1500"/>
                                        <p:tgtEl>
                                          <p:spTgt spid="67">
                                            <p:txEl>
                                              <p:pRg st="1" end="1"/>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332009" y="4648563"/>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009469"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08072" y="566894"/>
            <a:ext cx="6904085" cy="400069"/>
          </a:xfrm>
          <a:prstGeom prst="rect">
            <a:avLst/>
          </a:prstGeom>
          <a:noFill/>
          <a:ln>
            <a:noFill/>
          </a:ln>
        </p:spPr>
        <p:txBody>
          <a:bodyPr spcFirstLastPara="1" wrap="square" lIns="91425" tIns="45700" rIns="91425" bIns="45700" anchor="t" anchorCtr="0">
            <a:spAutoFit/>
          </a:bodyPr>
          <a:lstStyle/>
          <a:p>
            <a:pPr algn="just"/>
            <a:r>
              <a:rPr lang="en-VN" sz="2000" b="1" dirty="0">
                <a:latin typeface="Times New Roman" panose="02020603050405020304" pitchFamily="18" charset="0"/>
                <a:cs typeface="Times New Roman" panose="02020603050405020304" pitchFamily="18" charset="0"/>
              </a:rPr>
              <a:t>NHÓM GIẢI PHÁP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Load Balancer</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2789253"/>
            <a:ext cx="490040" cy="490040"/>
          </a:xfrm>
          <a:prstGeom prst="rect">
            <a:avLst/>
          </a:prstGeom>
        </p:spPr>
      </p:pic>
      <p:pic>
        <p:nvPicPr>
          <p:cNvPr id="3" name="Picture 2">
            <a:extLst>
              <a:ext uri="{FF2B5EF4-FFF2-40B4-BE49-F238E27FC236}">
                <a16:creationId xmlns:a16="http://schemas.microsoft.com/office/drawing/2014/main" id="{1D50B65B-110D-0949-9692-F9F50266C7B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22930" y="1939522"/>
            <a:ext cx="4112407" cy="2902740"/>
          </a:xfrm>
          <a:prstGeom prst="rect">
            <a:avLst/>
          </a:prstGeom>
        </p:spPr>
      </p:pic>
      <p:sp>
        <p:nvSpPr>
          <p:cNvPr id="4" name="TextBox 3">
            <a:extLst>
              <a:ext uri="{FF2B5EF4-FFF2-40B4-BE49-F238E27FC236}">
                <a16:creationId xmlns:a16="http://schemas.microsoft.com/office/drawing/2014/main" id="{B117D96D-F537-7F4F-A935-A97FAEA4BD2E}"/>
              </a:ext>
            </a:extLst>
          </p:cNvPr>
          <p:cNvSpPr txBox="1"/>
          <p:nvPr/>
        </p:nvSpPr>
        <p:spPr>
          <a:xfrm>
            <a:off x="930629" y="1939522"/>
            <a:ext cx="5382563" cy="830997"/>
          </a:xfrm>
          <a:prstGeom prst="rect">
            <a:avLst/>
          </a:prstGeom>
          <a:noFill/>
        </p:spPr>
        <p:txBody>
          <a:bodyPr wrap="square" rtlCol="0">
            <a:spAutoFit/>
          </a:bodyPr>
          <a:lstStyle/>
          <a:p>
            <a:pPr algn="just"/>
            <a:r>
              <a:rPr lang="en-US" sz="1600" dirty="0" err="1">
                <a:latin typeface="Times New Roman" panose="02020603050405020304" pitchFamily="18" charset="0"/>
                <a:cs typeface="Times New Roman" panose="02020603050405020304" pitchFamily="18" charset="0"/>
              </a:rPr>
              <a:t>Phân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phối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tải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một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nhóm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đảm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bảo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sẵn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sàng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chặn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đoạn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ảo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sự</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cố</a:t>
            </a:r>
            <a:r>
              <a:rPr lang="en-US" sz="1600" dirty="0">
                <a:latin typeface="Times New Roman" panose="02020603050405020304" pitchFamily="18" charset="0"/>
                <a:cs typeface="Times New Roman" panose="02020603050405020304" pitchFamily="18" charset="0"/>
              </a:rPr>
              <a:t> do </a:t>
            </a:r>
            <a:r>
              <a:rPr lang="en-US" sz="1600" dirty="0" err="1">
                <a:latin typeface="Times New Roman" panose="02020603050405020304" pitchFamily="18" charset="0"/>
                <a:cs typeface="Times New Roman" panose="02020603050405020304" pitchFamily="18" charset="0"/>
              </a:rPr>
              <a:t>quá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tải</a:t>
            </a:r>
            <a:r>
              <a:rPr lang="en-US" sz="1600"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770FCF87-545D-BD45-920A-06C6D60B271A}"/>
              </a:ext>
            </a:extLst>
          </p:cNvPr>
          <p:cNvSpPr txBox="1"/>
          <p:nvPr/>
        </p:nvSpPr>
        <p:spPr>
          <a:xfrm>
            <a:off x="930629" y="2752259"/>
            <a:ext cx="5784011" cy="2800767"/>
          </a:xfrm>
          <a:prstGeom prst="rect">
            <a:avLst/>
          </a:prstGeom>
          <a:noFill/>
        </p:spPr>
        <p:txBody>
          <a:bodyPr wrap="square" rtlCol="0">
            <a:spAutoFit/>
          </a:bodyPr>
          <a:lstStyle/>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Cân bằng tải Layer 4 (TCP/UDP), Layer 7 (HTTP/HTTPS)</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Cho phép cấu hình mở rộng, giám sát các máy chủ ảo thành viên một cách linh hoạt, dễ dàng tích hợp với dịch vụ Viettel Cloud Server. </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Cung cấp cái nhìn tổng quan về lưu lượng khách hàng, kết quả của các giao dịch từ hệ thống khách hàng</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en-US" sz="1600" dirty="0" err="1">
                <a:latin typeface="Times New Roman" panose="02020603050405020304" pitchFamily="18" charset="0"/>
                <a:cs typeface="Times New Roman" panose="02020603050405020304" pitchFamily="18" charset="0"/>
              </a:rPr>
              <a:t>Tăng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sẵn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sàng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hệ</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khả</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mở</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rộng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hệ</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thống</a:t>
            </a:r>
            <a:endParaRPr lang="en-US" sz="16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10444B50-A963-2D4C-A41C-9A9F41552731}"/>
              </a:ext>
            </a:extLst>
          </p:cNvPr>
          <p:cNvSpPr txBox="1"/>
          <p:nvPr/>
        </p:nvSpPr>
        <p:spPr>
          <a:xfrm>
            <a:off x="930629" y="5479560"/>
            <a:ext cx="6319391" cy="1323439"/>
          </a:xfrm>
          <a:prstGeom prst="rect">
            <a:avLst/>
          </a:prstGeom>
          <a:noFill/>
        </p:spPr>
        <p:txBody>
          <a:bodyPr wrap="square" rtlCol="0">
            <a:spAutoFit/>
          </a:bodyPr>
          <a:lstStyle/>
          <a:p>
            <a:pPr algn="just"/>
            <a:r>
              <a:rPr lang="en-US" sz="1600" b="1" i="1" u="sng" dirty="0" err="1">
                <a:latin typeface="Times New Roman" panose="02020603050405020304" pitchFamily="18" charset="0"/>
                <a:cs typeface="Times New Roman" panose="02020603050405020304" pitchFamily="18" charset="0"/>
              </a:rPr>
              <a:t>Điều</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kiện</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sử</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dụng</a:t>
            </a:r>
            <a:r>
              <a:rPr lang="en-US" sz="1600" b="1" i="1" u="sng" dirty="0">
                <a:latin typeface="Times New Roman" panose="02020603050405020304" pitchFamily="18" charset="0"/>
                <a:cs typeface="Times New Roman" panose="02020603050405020304" pitchFamily="18" charset="0"/>
              </a:rPr>
              <a:t>: </a:t>
            </a:r>
          </a:p>
          <a:p>
            <a:pPr marL="285750" indent="-285750" algn="just">
              <a:buFontTx/>
              <a:buChar char="-"/>
            </a:pPr>
            <a:r>
              <a:rPr lang="en-US" sz="1600" dirty="0">
                <a:latin typeface="Times New Roman" panose="02020603050405020304" pitchFamily="18" charset="0"/>
                <a:cs typeface="Times New Roman" panose="02020603050405020304" pitchFamily="18" charset="0"/>
              </a:rPr>
              <a:t>Optional </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Kết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Start Cloud + </a:t>
            </a:r>
            <a:r>
              <a:rPr lang="en-US" sz="1600" dirty="0" err="1">
                <a:latin typeface="Times New Roman" panose="02020603050405020304" pitchFamily="18" charset="0"/>
                <a:cs typeface="Times New Roman" panose="02020603050405020304" pitchFamily="18" charset="0"/>
              </a:rPr>
              <a:t>vNetwork</a:t>
            </a:r>
            <a:endParaRPr lang="en-US" sz="1600" dirty="0">
              <a:latin typeface="Times New Roman" panose="02020603050405020304" pitchFamily="18" charset="0"/>
              <a:cs typeface="Times New Roman" panose="02020603050405020304" pitchFamily="18" charset="0"/>
            </a:endParaRPr>
          </a:p>
          <a:p>
            <a:pPr algn="just"/>
            <a:r>
              <a:rPr lang="en-US" sz="1600" b="1" i="1" u="sng" dirty="0" err="1">
                <a:latin typeface="Times New Roman" panose="02020603050405020304" pitchFamily="18" charset="0"/>
                <a:cs typeface="Times New Roman" panose="02020603050405020304" pitchFamily="18" charset="0"/>
              </a:rPr>
              <a:t>Đối</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tượng</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khách</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hàng</a:t>
            </a:r>
            <a:r>
              <a:rPr lang="en-US" sz="1600" b="1" i="1" u="sng" dirty="0">
                <a:latin typeface="Times New Roman" panose="02020603050405020304" pitchFamily="18" charset="0"/>
                <a:cs typeface="Times New Roman" panose="02020603050405020304" pitchFamily="18" charset="0"/>
              </a:rPr>
              <a:t>: </a:t>
            </a:r>
          </a:p>
          <a:p>
            <a:pPr algn="just"/>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hàng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lớn</a:t>
            </a:r>
            <a:r>
              <a:rPr lang="en-US" sz="1600" dirty="0">
                <a:latin typeface="Times New Roman" panose="02020603050405020304" pitchFamily="18" charset="0"/>
                <a:cs typeface="Times New Roman" panose="02020603050405020304" pitchFamily="18" charset="0"/>
              </a:rPr>
              <a:t> + SME </a:t>
            </a:r>
          </a:p>
        </p:txBody>
      </p:sp>
      <p:sp>
        <p:nvSpPr>
          <p:cNvPr id="17" name="Freeform 5"/>
          <p:cNvSpPr/>
          <p:nvPr/>
        </p:nvSpPr>
        <p:spPr bwMode="auto">
          <a:xfrm>
            <a:off x="10465904" y="5724939"/>
            <a:ext cx="1726096" cy="1085793"/>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005845" y="6383007"/>
            <a:ext cx="1078480" cy="396197"/>
          </a:xfrm>
          <a:prstGeom prst="rect">
            <a:avLst/>
          </a:prstGeom>
        </p:spPr>
      </p:pic>
    </p:spTree>
    <p:extLst>
      <p:ext uri="{BB962C8B-B14F-4D97-AF65-F5344CB8AC3E}">
        <p14:creationId xmlns:p14="http://schemas.microsoft.com/office/powerpoint/2010/main" val="259874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45677" y="486158"/>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225226" y="4517484"/>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8703135"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30630" y="577619"/>
            <a:ext cx="8055422" cy="400069"/>
          </a:xfrm>
          <a:prstGeom prst="rect">
            <a:avLst/>
          </a:prstGeom>
          <a:noFill/>
          <a:ln>
            <a:noFill/>
          </a:ln>
        </p:spPr>
        <p:txBody>
          <a:bodyPr spcFirstLastPara="1" wrap="square" lIns="91425" tIns="45700" rIns="91425" bIns="45700" anchor="t" anchorCtr="0">
            <a:spAutoFit/>
          </a:bodyPr>
          <a:lstStyle/>
          <a:p>
            <a:pPr algn="just"/>
            <a:r>
              <a:rPr lang="en-VN" sz="2000" b="1" dirty="0" smtClean="0">
                <a:latin typeface="Times New Roman" panose="02020603050405020304" pitchFamily="18" charset="0"/>
                <a:cs typeface="Times New Roman" panose="02020603050405020304" pitchFamily="18" charset="0"/>
              </a:rPr>
              <a:t>NHÓM </a:t>
            </a:r>
            <a:r>
              <a:rPr lang="en-VN" sz="2000" b="1" dirty="0">
                <a:latin typeface="Times New Roman" panose="02020603050405020304" pitchFamily="18" charset="0"/>
                <a:cs typeface="Times New Roman" panose="02020603050405020304" pitchFamily="18" charset="0"/>
              </a:rPr>
              <a:t>GIẢI </a:t>
            </a:r>
            <a:r>
              <a:rPr lang="en-VN" sz="2000" b="1" dirty="0" smtClean="0">
                <a:latin typeface="Times New Roman" panose="02020603050405020304" pitchFamily="18" charset="0"/>
                <a:cs typeface="Times New Roman" panose="02020603050405020304" pitchFamily="18" charset="0"/>
              </a:rPr>
              <a:t>PHÁP</a:t>
            </a:r>
            <a:r>
              <a:rPr lang="en-US" sz="2000" b="1" dirty="0" smtClean="0">
                <a:latin typeface="Times New Roman" panose="02020603050405020304" pitchFamily="18" charset="0"/>
                <a:cs typeface="Times New Roman" panose="02020603050405020304" pitchFamily="18" charset="0"/>
              </a:rPr>
              <a:t>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Cloud Object Storage</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grpSp>
        <p:nvGrpSpPr>
          <p:cNvPr id="9" name="Group 8">
            <a:extLst>
              <a:ext uri="{FF2B5EF4-FFF2-40B4-BE49-F238E27FC236}">
                <a16:creationId xmlns:a16="http://schemas.microsoft.com/office/drawing/2014/main" id="{3A700E49-7E18-CB46-95D9-791427B33CD1}"/>
              </a:ext>
            </a:extLst>
          </p:cNvPr>
          <p:cNvGrpSpPr/>
          <p:nvPr/>
        </p:nvGrpSpPr>
        <p:grpSpPr>
          <a:xfrm>
            <a:off x="7242627" y="1136538"/>
            <a:ext cx="4606616" cy="2773220"/>
            <a:chOff x="7220848" y="2041454"/>
            <a:chExt cx="4971152" cy="2802486"/>
          </a:xfrm>
        </p:grpSpPr>
        <p:pic>
          <p:nvPicPr>
            <p:cNvPr id="3" name="Picture 2">
              <a:extLst>
                <a:ext uri="{FF2B5EF4-FFF2-40B4-BE49-F238E27FC236}">
                  <a16:creationId xmlns:a16="http://schemas.microsoft.com/office/drawing/2014/main" id="{489B1EEB-FB16-D04F-BF24-5EA91FEF63A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20848" y="2041454"/>
              <a:ext cx="4971152" cy="2802486"/>
            </a:xfrm>
            <a:prstGeom prst="rect">
              <a:avLst/>
            </a:prstGeom>
          </p:spPr>
        </p:pic>
        <p:sp>
          <p:nvSpPr>
            <p:cNvPr id="4" name="Rectangle 3">
              <a:extLst>
                <a:ext uri="{FF2B5EF4-FFF2-40B4-BE49-F238E27FC236}">
                  <a16:creationId xmlns:a16="http://schemas.microsoft.com/office/drawing/2014/main" id="{A4241EA0-6A92-0344-A46B-94B714319D93}"/>
                </a:ext>
              </a:extLst>
            </p:cNvPr>
            <p:cNvSpPr/>
            <p:nvPr/>
          </p:nvSpPr>
          <p:spPr>
            <a:xfrm>
              <a:off x="9372706" y="4343401"/>
              <a:ext cx="274214" cy="82295"/>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6" name="TextBox 5">
            <a:extLst>
              <a:ext uri="{FF2B5EF4-FFF2-40B4-BE49-F238E27FC236}">
                <a16:creationId xmlns:a16="http://schemas.microsoft.com/office/drawing/2014/main" id="{15933C7E-274E-6E47-894F-BBE2D4090D42}"/>
              </a:ext>
            </a:extLst>
          </p:cNvPr>
          <p:cNvSpPr txBox="1"/>
          <p:nvPr/>
        </p:nvSpPr>
        <p:spPr>
          <a:xfrm>
            <a:off x="930630" y="1840102"/>
            <a:ext cx="6126317" cy="1323439"/>
          </a:xfrm>
          <a:prstGeom prst="rect">
            <a:avLst/>
          </a:prstGeom>
          <a:noFill/>
        </p:spPr>
        <p:txBody>
          <a:bodyPr wrap="square" rtlCol="0">
            <a:spAutoFit/>
          </a:bodyPr>
          <a:lstStyle/>
          <a:p>
            <a:pPr algn="just"/>
            <a:r>
              <a:rPr lang="vi-VN" sz="1600" dirty="0">
                <a:latin typeface="Times New Roman" panose="02020603050405020304" pitchFamily="18" charset="0"/>
                <a:cs typeface="Times New Roman" panose="02020603050405020304" pitchFamily="18" charset="0"/>
              </a:rPr>
              <a:t>- Công nghệ lưu trữ dữ liệu tối ưu được vận hành dựa trên nền tảng hạ tầng tiên tiến</a:t>
            </a:r>
          </a:p>
          <a:p>
            <a:pPr algn="just"/>
            <a:r>
              <a:rPr lang="vi-VN" sz="1600" dirty="0">
                <a:latin typeface="Times New Roman" panose="02020603050405020304" pitchFamily="18" charset="0"/>
                <a:cs typeface="Times New Roman" panose="02020603050405020304" pitchFamily="18" charset="0"/>
              </a:rPr>
              <a:t>- Không gian lưu trữ không giới hạn, đảm bảo tính bảo mật cao và tiết kiệm được chi phí</a:t>
            </a:r>
          </a:p>
          <a:p>
            <a:pPr algn="just"/>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việc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đồng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bộ</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dữ</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liệu</a:t>
            </a:r>
            <a:r>
              <a:rPr lang="en-US" sz="1600" dirty="0">
                <a:latin typeface="Times New Roman" panose="02020603050405020304" pitchFamily="18" charset="0"/>
                <a:cs typeface="Times New Roman" panose="02020603050405020304" pitchFamily="18" charset="0"/>
              </a:rPr>
              <a:t> hay </a:t>
            </a:r>
            <a:r>
              <a:rPr lang="en-US" sz="1600" dirty="0" err="1">
                <a:latin typeface="Times New Roman" panose="02020603050405020304" pitchFamily="18" charset="0"/>
                <a:cs typeface="Times New Roman" panose="02020603050405020304" pitchFamily="18" charset="0"/>
              </a:rPr>
              <a:t>khi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một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lỗi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nào</a:t>
            </a:r>
            <a:endParaRPr lang="en-US" sz="1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A37CDB9-2D86-3144-B944-68BF8DD97C70}"/>
              </a:ext>
            </a:extLst>
          </p:cNvPr>
          <p:cNvSpPr txBox="1"/>
          <p:nvPr/>
        </p:nvSpPr>
        <p:spPr>
          <a:xfrm>
            <a:off x="742444" y="3376465"/>
            <a:ext cx="7318848" cy="3293209"/>
          </a:xfrm>
          <a:prstGeom prst="rect">
            <a:avLst/>
          </a:prstGeom>
          <a:noFill/>
        </p:spPr>
        <p:txBody>
          <a:bodyPr wrap="square" rtlCol="0">
            <a:spAutoFit/>
          </a:bodyPr>
          <a:lstStyle/>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Kết nối đơn giản: Truy cập hệ thống qua S3, HTTP/HTTPS API kết nối cho phép người dùng tự phát triển ứng dụng một cách đơn giản và nhanh chóng</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Dung lượng không giới hạn: Mở rộng lưu trữ lên tới Pentabyte khi có nhu cầu. Không gián đoạn dịch vụ, không thay đổi cấu hình khi mở rộng. Lưu trữ càng lớn, giá thuê càng rẻ</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Tốc độ tối đa: Không giới hạn tốc độ đường truyền, rút ngắn thời gian tải dữ liệu. Tận dụng tối đa băng thông đầu cuối của khách hàng, không lo vấn đề cáp quang biển</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Tiết kiệm chi phí: Tiết kiệm chi phí đầu tư, nâng cấp hệ thống, chi phí vận hành bảo dưỡng thiết bị, không lãng phí tài nguyên, không chi phí hỗ trợ sau bán hàng</a:t>
            </a:r>
            <a:endParaRPr lang="en-US" sz="16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F8E00481-6942-BF4A-AC3C-3B534ABFA121}"/>
              </a:ext>
            </a:extLst>
          </p:cNvPr>
          <p:cNvSpPr txBox="1"/>
          <p:nvPr/>
        </p:nvSpPr>
        <p:spPr>
          <a:xfrm>
            <a:off x="8238884" y="4419279"/>
            <a:ext cx="3876916" cy="2062103"/>
          </a:xfrm>
          <a:prstGeom prst="rect">
            <a:avLst/>
          </a:prstGeom>
          <a:noFill/>
        </p:spPr>
        <p:txBody>
          <a:bodyPr wrap="square" rtlCol="0">
            <a:spAutoFit/>
          </a:bodyPr>
          <a:lstStyle/>
          <a:p>
            <a:pPr algn="just"/>
            <a:r>
              <a:rPr lang="en-US" sz="1600" i="1" u="sng" dirty="0" err="1">
                <a:latin typeface="Times New Roman" panose="02020603050405020304" pitchFamily="18" charset="0"/>
                <a:cs typeface="Times New Roman" panose="02020603050405020304" pitchFamily="18" charset="0"/>
              </a:rPr>
              <a:t>Điều</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kiện</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sử</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dụng</a:t>
            </a:r>
            <a:r>
              <a:rPr lang="en-US" sz="1600" i="1" u="sng" dirty="0">
                <a:latin typeface="Times New Roman" panose="02020603050405020304" pitchFamily="18" charset="0"/>
                <a:cs typeface="Times New Roman" panose="02020603050405020304" pitchFamily="18" charset="0"/>
              </a:rPr>
              <a:t>: </a:t>
            </a:r>
          </a:p>
          <a:p>
            <a:pPr marL="285750" indent="-285750" algn="just">
              <a:buFontTx/>
              <a:buChar char="-"/>
            </a:pPr>
            <a:r>
              <a:rPr lang="en-US" sz="1600" dirty="0">
                <a:latin typeface="Times New Roman" panose="02020603050405020304" pitchFamily="18" charset="0"/>
                <a:cs typeface="Times New Roman" panose="02020603050405020304" pitchFamily="18" charset="0"/>
              </a:rPr>
              <a:t>Optional</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lập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hoặc</a:t>
            </a:r>
            <a:endParaRPr lang="en-US" sz="1600" dirty="0">
              <a:latin typeface="Times New Roman" panose="02020603050405020304" pitchFamily="18" charset="0"/>
              <a:cs typeface="Times New Roman" panose="02020603050405020304" pitchFamily="18" charset="0"/>
            </a:endParaRPr>
          </a:p>
          <a:p>
            <a:pPr marL="285750" indent="-285750" algn="just">
              <a:buFontTx/>
              <a:buChar char="-"/>
            </a:pPr>
            <a:r>
              <a:rPr lang="en-US" sz="1600" dirty="0" err="1">
                <a:latin typeface="Times New Roman" panose="02020603050405020304" pitchFamily="18" charset="0"/>
                <a:cs typeface="Times New Roman" panose="02020603050405020304" pitchFamily="18" charset="0"/>
              </a:rPr>
              <a:t>Kết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Start Cloud</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Kết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ứng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dụng</a:t>
            </a:r>
            <a:r>
              <a:rPr lang="en-US" sz="1600" dirty="0">
                <a:latin typeface="Times New Roman" panose="02020603050405020304" pitchFamily="18" charset="0"/>
                <a:cs typeface="Times New Roman" panose="02020603050405020304" pitchFamily="18" charset="0"/>
              </a:rPr>
              <a:t> host </a:t>
            </a:r>
            <a:r>
              <a:rPr lang="en-US" sz="1600" dirty="0" err="1">
                <a:latin typeface="Times New Roman" panose="02020603050405020304" pitchFamily="18" charset="0"/>
                <a:cs typeface="Times New Roman" panose="02020603050405020304" pitchFamily="18" charset="0"/>
              </a:rPr>
              <a:t>bên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ngoài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Cloud</a:t>
            </a:r>
          </a:p>
          <a:p>
            <a:pPr algn="just"/>
            <a:r>
              <a:rPr lang="en-US" sz="1600" i="1" u="sng" dirty="0" err="1">
                <a:latin typeface="Times New Roman" panose="02020603050405020304" pitchFamily="18" charset="0"/>
                <a:cs typeface="Times New Roman" panose="02020603050405020304" pitchFamily="18" charset="0"/>
              </a:rPr>
              <a:t>Đối</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tượng</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khách</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hàng</a:t>
            </a:r>
            <a:r>
              <a:rPr lang="en-US" sz="1600" i="1" u="sng" dirty="0">
                <a:latin typeface="Times New Roman" panose="02020603050405020304" pitchFamily="18" charset="0"/>
                <a:cs typeface="Times New Roman" panose="02020603050405020304" pitchFamily="18" charset="0"/>
              </a:rPr>
              <a:t>: </a:t>
            </a:r>
          </a:p>
          <a:p>
            <a:pPr algn="just"/>
            <a:r>
              <a:rPr lang="en-US" sz="1600" dirty="0">
                <a:latin typeface="Times New Roman" panose="02020603050405020304" pitchFamily="18" charset="0"/>
                <a:cs typeface="Times New Roman" panose="02020603050405020304" pitchFamily="18" charset="0"/>
              </a:rPr>
              <a:t>- All</a:t>
            </a:r>
          </a:p>
        </p:txBody>
      </p:sp>
      <p:sp>
        <p:nvSpPr>
          <p:cNvPr id="20" name="Freeform 5"/>
          <p:cNvSpPr/>
          <p:nvPr/>
        </p:nvSpPr>
        <p:spPr bwMode="auto">
          <a:xfrm>
            <a:off x="10684565" y="5834270"/>
            <a:ext cx="1507435" cy="97646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21" name="Picture 20"/>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14439" y="6422901"/>
            <a:ext cx="969885" cy="356303"/>
          </a:xfrm>
          <a:prstGeom prst="rect">
            <a:avLst/>
          </a:prstGeom>
        </p:spPr>
      </p:pic>
    </p:spTree>
    <p:extLst>
      <p:ext uri="{BB962C8B-B14F-4D97-AF65-F5344CB8AC3E}">
        <p14:creationId xmlns:p14="http://schemas.microsoft.com/office/powerpoint/2010/main" val="400805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530464"/>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7685330"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30630" y="567715"/>
            <a:ext cx="7121144"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VN" sz="1800" b="1" dirty="0" smtClean="0">
                <a:latin typeface="Times New Roman" panose="02020603050405020304" pitchFamily="18" charset="0"/>
                <a:cs typeface="Times New Roman" panose="02020603050405020304" pitchFamily="18" charset="0"/>
              </a:rPr>
              <a:t>INFRASTRUCTURE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a:solidFill>
                  <a:srgbClr val="000000"/>
                </a:solidFill>
                <a:latin typeface="Times New Roman" panose="02020603050405020304" pitchFamily="18" charset="0"/>
                <a:cs typeface="Times New Roman" panose="02020603050405020304" pitchFamily="18" charset="0"/>
              </a:rPr>
              <a:t>Viettel Cloud File Storage</a:t>
            </a:r>
            <a:endParaRPr lang="en-VN" sz="2000"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pic>
        <p:nvPicPr>
          <p:cNvPr id="2" name="Picture 1">
            <a:extLst>
              <a:ext uri="{FF2B5EF4-FFF2-40B4-BE49-F238E27FC236}">
                <a16:creationId xmlns:a16="http://schemas.microsoft.com/office/drawing/2014/main" id="{463FBEBB-247E-4B42-B8DB-2DB3EEF9C1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53528" y="2223438"/>
            <a:ext cx="3217672" cy="2252370"/>
          </a:xfrm>
          <a:prstGeom prst="rect">
            <a:avLst/>
          </a:prstGeom>
        </p:spPr>
      </p:pic>
      <p:sp>
        <p:nvSpPr>
          <p:cNvPr id="3" name="TextBox 2">
            <a:extLst>
              <a:ext uri="{FF2B5EF4-FFF2-40B4-BE49-F238E27FC236}">
                <a16:creationId xmlns:a16="http://schemas.microsoft.com/office/drawing/2014/main" id="{E61E7D0C-CDF4-C043-AB55-8D77AED49441}"/>
              </a:ext>
            </a:extLst>
          </p:cNvPr>
          <p:cNvSpPr txBox="1"/>
          <p:nvPr/>
        </p:nvSpPr>
        <p:spPr>
          <a:xfrm>
            <a:off x="1051560" y="1874520"/>
            <a:ext cx="4700016" cy="1077218"/>
          </a:xfrm>
          <a:prstGeom prst="rect">
            <a:avLst/>
          </a:prstGeom>
          <a:noFill/>
        </p:spPr>
        <p:txBody>
          <a:bodyPr wrap="square" rtlCol="0">
            <a:spAutoFit/>
          </a:bodyPr>
          <a:lstStyle/>
          <a:p>
            <a:pPr algn="just"/>
            <a:r>
              <a:rPr lang="vi-VN" sz="1600" dirty="0">
                <a:latin typeface="Times New Roman" panose="02020603050405020304" pitchFamily="18" charset="0"/>
                <a:cs typeface="Times New Roman" panose="02020603050405020304" pitchFamily="18" charset="0"/>
              </a:rPr>
              <a:t>- Dịch vụ lưu trữ dữ liệu trong cấu trúc phân cấp</a:t>
            </a:r>
          </a:p>
          <a:p>
            <a:pPr algn="just"/>
            <a:r>
              <a:rPr lang="vi-VN" sz="1600" dirty="0">
                <a:latin typeface="Times New Roman" panose="02020603050405020304" pitchFamily="18" charset="0"/>
                <a:cs typeface="Times New Roman" panose="02020603050405020304" pitchFamily="18" charset="0"/>
              </a:rPr>
              <a:t>- Dữ liệu sẽ được lưu trong các tập tin và thư mục, được hiển thị cho cả hệ thống lưu trữ lẫn hệ thống truy xuất dưới cùng một định dạng</a:t>
            </a:r>
            <a:endParaRPr lang="en-US" sz="16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1FCAE98-5D8A-C14B-89B5-C76184BB8ECE}"/>
              </a:ext>
            </a:extLst>
          </p:cNvPr>
          <p:cNvSpPr txBox="1"/>
          <p:nvPr/>
        </p:nvSpPr>
        <p:spPr>
          <a:xfrm>
            <a:off x="930630" y="3207662"/>
            <a:ext cx="4921530" cy="3293209"/>
          </a:xfrm>
          <a:prstGeom prst="rect">
            <a:avLst/>
          </a:prstGeom>
          <a:noFill/>
        </p:spPr>
        <p:txBody>
          <a:bodyPr wrap="square" rtlCol="0">
            <a:spAutoFit/>
          </a:bodyPr>
          <a:lstStyle/>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Mã hóa toàn diện để bảo mật dữ liệu</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Cho phép nhiều instance kết nối với cùng 1 hệ thống File storage</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Lý tưởng với trường hợp khi một số lượng lớn dịch vụ và tài nguyên cần truy cập cùng một dữ liệu tại cùng một thời điểm.</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Tốc độ truy vấn dữ liệu cao</a:t>
            </a:r>
          </a:p>
          <a:p>
            <a:pPr marL="285750" indent="-285750" algn="just">
              <a:buFont typeface="Wingdings" pitchFamily="2" charset="2"/>
              <a:buChar char="ü"/>
            </a:pPr>
            <a:endParaRPr lang="vi-VN" sz="16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ü"/>
            </a:pPr>
            <a:r>
              <a:rPr lang="vi-VN" sz="1600" dirty="0">
                <a:latin typeface="Times New Roman" panose="02020603050405020304" pitchFamily="18" charset="0"/>
                <a:cs typeface="Times New Roman" panose="02020603050405020304" pitchFamily="18" charset="0"/>
              </a:rPr>
              <a:t>Dễ dàng quản lý mọi thay đổi trên dịch vụ Viettel File Storage với báo cáo hiển thị trên giao diện người dùng</a:t>
            </a:r>
            <a:endParaRPr lang="en-US" sz="16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41957006-696F-BB4F-A448-9C38F233AB61}"/>
              </a:ext>
            </a:extLst>
          </p:cNvPr>
          <p:cNvSpPr txBox="1"/>
          <p:nvPr/>
        </p:nvSpPr>
        <p:spPr>
          <a:xfrm>
            <a:off x="6780497" y="4672955"/>
            <a:ext cx="4639072" cy="1569660"/>
          </a:xfrm>
          <a:prstGeom prst="rect">
            <a:avLst/>
          </a:prstGeom>
          <a:noFill/>
        </p:spPr>
        <p:txBody>
          <a:bodyPr wrap="square" rtlCol="0">
            <a:spAutoFit/>
          </a:bodyPr>
          <a:lstStyle/>
          <a:p>
            <a:pPr algn="just"/>
            <a:r>
              <a:rPr lang="en-US" sz="1600" i="1" u="sng" dirty="0" err="1">
                <a:latin typeface="Times New Roman" panose="02020603050405020304" pitchFamily="18" charset="0"/>
                <a:cs typeface="Times New Roman" panose="02020603050405020304" pitchFamily="18" charset="0"/>
              </a:rPr>
              <a:t>Điều</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kiện</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sử</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dụng</a:t>
            </a:r>
            <a:r>
              <a:rPr lang="en-US" sz="1600" i="1" u="sng"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p>
          <a:p>
            <a:pPr marL="285750" indent="-285750" algn="just">
              <a:buFontTx/>
              <a:buChar char="-"/>
            </a:pPr>
            <a:r>
              <a:rPr lang="en-US" sz="1600" dirty="0">
                <a:latin typeface="Times New Roman" panose="02020603050405020304" pitchFamily="18" charset="0"/>
                <a:cs typeface="Times New Roman" panose="02020603050405020304" pitchFamily="18" charset="0"/>
              </a:rPr>
              <a:t>Optional</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Nếu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thì</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Start Cloud/</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Kubernetes Engine</a:t>
            </a:r>
          </a:p>
          <a:p>
            <a:pPr algn="just"/>
            <a:r>
              <a:rPr lang="en-US" sz="1600" i="1" u="sng" dirty="0" err="1">
                <a:latin typeface="Times New Roman" panose="02020603050405020304" pitchFamily="18" charset="0"/>
                <a:cs typeface="Times New Roman" panose="02020603050405020304" pitchFamily="18" charset="0"/>
              </a:rPr>
              <a:t>Đối</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tượng</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khách</a:t>
            </a:r>
            <a:r>
              <a:rPr lang="en-US" sz="1600" i="1" u="sng" dirty="0">
                <a:latin typeface="Times New Roman" panose="02020603050405020304" pitchFamily="18" charset="0"/>
                <a:cs typeface="Times New Roman" panose="02020603050405020304" pitchFamily="18" charset="0"/>
              </a:rPr>
              <a:t> </a:t>
            </a:r>
            <a:r>
              <a:rPr lang="en-US" sz="1600" i="1" u="sng" dirty="0" err="1">
                <a:latin typeface="Times New Roman" panose="02020603050405020304" pitchFamily="18" charset="0"/>
                <a:cs typeface="Times New Roman" panose="02020603050405020304" pitchFamily="18" charset="0"/>
              </a:rPr>
              <a:t>hàng</a:t>
            </a:r>
            <a:r>
              <a:rPr lang="en-US" sz="1600" i="1" u="sng" dirty="0">
                <a:latin typeface="Times New Roman" panose="02020603050405020304" pitchFamily="18" charset="0"/>
                <a:cs typeface="Times New Roman" panose="02020603050405020304" pitchFamily="18" charset="0"/>
              </a:rPr>
              <a:t>: </a:t>
            </a:r>
          </a:p>
          <a:p>
            <a:pPr algn="just"/>
            <a:r>
              <a:rPr lang="en-US" sz="1600"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605052" y="5798610"/>
            <a:ext cx="1586948" cy="101212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079019" y="6409889"/>
            <a:ext cx="1005305" cy="369315"/>
          </a:xfrm>
          <a:prstGeom prst="rect">
            <a:avLst/>
          </a:prstGeom>
        </p:spPr>
      </p:pic>
    </p:spTree>
    <p:extLst>
      <p:ext uri="{BB962C8B-B14F-4D97-AF65-F5344CB8AC3E}">
        <p14:creationId xmlns:p14="http://schemas.microsoft.com/office/powerpoint/2010/main" val="202023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45677" y="419414"/>
            <a:ext cx="12135512" cy="68580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708898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610389" y="518747"/>
            <a:ext cx="7012923" cy="400069"/>
          </a:xfrm>
          <a:prstGeom prst="rect">
            <a:avLst/>
          </a:prstGeom>
          <a:noFill/>
          <a:ln>
            <a:noFill/>
          </a:ln>
        </p:spPr>
        <p:txBody>
          <a:bodyPr spcFirstLastPara="1" wrap="square" lIns="91425" tIns="45700" rIns="91425" bIns="45700" anchor="t" anchorCtr="0">
            <a:spAutoFit/>
          </a:bodyPr>
          <a:lstStyle/>
          <a:p>
            <a:pPr algn="ctr"/>
            <a:r>
              <a:rPr lang="en-VN" sz="2000" b="1" dirty="0">
                <a:latin typeface="Times New Roman" panose="02020603050405020304" pitchFamily="18" charset="0"/>
                <a:cs typeface="Times New Roman" panose="02020603050405020304" pitchFamily="18" charset="0"/>
              </a:rPr>
              <a:t>NHÓM GIẢI PHÁP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Cloud Block Storage</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4"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2834727"/>
            <a:ext cx="490040" cy="490040"/>
          </a:xfrm>
          <a:prstGeom prst="rect">
            <a:avLst/>
          </a:prstGeom>
        </p:spPr>
      </p:pic>
      <p:sp>
        <p:nvSpPr>
          <p:cNvPr id="2" name="TextBox 1">
            <a:extLst>
              <a:ext uri="{FF2B5EF4-FFF2-40B4-BE49-F238E27FC236}">
                <a16:creationId xmlns:a16="http://schemas.microsoft.com/office/drawing/2014/main" id="{9992167E-31C6-AA42-851B-578291F91502}"/>
              </a:ext>
            </a:extLst>
          </p:cNvPr>
          <p:cNvSpPr txBox="1"/>
          <p:nvPr/>
        </p:nvSpPr>
        <p:spPr>
          <a:xfrm>
            <a:off x="1053296" y="1897352"/>
            <a:ext cx="8819909" cy="307777"/>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Dịch vụ lưu trữ dạng block cho các máy chủ ảo và có thể thay đổi tuỳ chỉnh dung lượng và cấu hình</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D4637A9-2754-264F-B5D9-2244F1C38D61}"/>
              </a:ext>
            </a:extLst>
          </p:cNvPr>
          <p:cNvSpPr txBox="1"/>
          <p:nvPr/>
        </p:nvSpPr>
        <p:spPr>
          <a:xfrm>
            <a:off x="1053296" y="2368453"/>
            <a:ext cx="9074551" cy="3323987"/>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Lưu trữ dạng khối mang lại hiệu quả do các khối có thể được phân phối trên nhiều hệ thống và được cấu hình để hoạt động với các hệ điều hành khác nhau (chẳng hạn như Hệ thống tệp công nghệ mới (NTFS) cho Windows và Máy ảo, Hệ thống tệp (VMFS) cho VMware). </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Cung cấp tính năng mã hóa dữ liệu trên ổ cứng</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Tăng giảm quy mô tài nguyên/tốc độ tài nguyên theo nhu cầu sử dụng thực tế, tiết kiệm các khoản chi phi đầu tư trước không cần thiết.</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Dễ dàng tạo các bản snapshot để backup/restore dữ liệu.</a:t>
            </a:r>
          </a:p>
          <a:p>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Khách hàng có thể khởi tạo máy chủ ảo và gán các ổ cứng dạng khối với nhu cầu cụ thể theo từng dịch vụ, tốc độ và dung lượng ổ cứng </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Lưu trữ dạng khối thích hợp với dạng dữ liệu giao dịch và dữ liệu thường xuyên thay đổi</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32450177-D344-3E4E-A4F5-71B11413F5C8}"/>
              </a:ext>
            </a:extLst>
          </p:cNvPr>
          <p:cNvSpPr txBox="1"/>
          <p:nvPr/>
        </p:nvSpPr>
        <p:spPr>
          <a:xfrm>
            <a:off x="951499" y="5648476"/>
            <a:ext cx="4639072" cy="1169551"/>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p>
          <a:p>
            <a:pPr marL="285750" indent="-285750">
              <a:buFontTx/>
              <a:buChar char="-"/>
            </a:pP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Viettel</a:t>
            </a:r>
            <a:r>
              <a:rPr lang="en-US" dirty="0">
                <a:latin typeface="Times New Roman" panose="02020603050405020304" pitchFamily="18" charset="0"/>
                <a:cs typeface="Times New Roman" panose="02020603050405020304" pitchFamily="18" charset="0"/>
              </a:rPr>
              <a:t> Start Cloud</a:t>
            </a:r>
          </a:p>
          <a:p>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423268" y="5692440"/>
            <a:ext cx="1768732" cy="111829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73563" y="6371148"/>
            <a:ext cx="1110761" cy="408056"/>
          </a:xfrm>
          <a:prstGeom prst="rect">
            <a:avLst/>
          </a:prstGeom>
        </p:spPr>
      </p:pic>
    </p:spTree>
    <p:extLst>
      <p:ext uri="{BB962C8B-B14F-4D97-AF65-F5344CB8AC3E}">
        <p14:creationId xmlns:p14="http://schemas.microsoft.com/office/powerpoint/2010/main" val="404580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6983458"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757875" y="526144"/>
            <a:ext cx="6722521" cy="400069"/>
          </a:xfrm>
          <a:prstGeom prst="rect">
            <a:avLst/>
          </a:prstGeom>
          <a:noFill/>
          <a:ln>
            <a:noFill/>
          </a:ln>
        </p:spPr>
        <p:txBody>
          <a:bodyPr spcFirstLastPara="1" wrap="square" lIns="91425" tIns="45700" rIns="91425" bIns="45700" anchor="t" anchorCtr="0">
            <a:spAutoFit/>
          </a:bodyPr>
          <a:lstStyle/>
          <a:p>
            <a:pPr algn="ctr"/>
            <a:r>
              <a:rPr lang="en-VN" sz="2000" b="1" dirty="0">
                <a:latin typeface="Times New Roman" panose="02020603050405020304" pitchFamily="18" charset="0"/>
                <a:cs typeface="Times New Roman" panose="02020603050405020304" pitchFamily="18" charset="0"/>
              </a:rPr>
              <a:t>NHÓM GIẢI PHÁP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Cloud Backup</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4"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pic>
        <p:nvPicPr>
          <p:cNvPr id="2" name="Picture 1">
            <a:extLst>
              <a:ext uri="{FF2B5EF4-FFF2-40B4-BE49-F238E27FC236}">
                <a16:creationId xmlns:a16="http://schemas.microsoft.com/office/drawing/2014/main" id="{9273D695-7A45-214F-AED0-32BC751F5D2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87645" y="1660289"/>
            <a:ext cx="4640267" cy="3325525"/>
          </a:xfrm>
          <a:prstGeom prst="rect">
            <a:avLst/>
          </a:prstGeom>
        </p:spPr>
      </p:pic>
      <p:sp>
        <p:nvSpPr>
          <p:cNvPr id="3" name="TextBox 2">
            <a:extLst>
              <a:ext uri="{FF2B5EF4-FFF2-40B4-BE49-F238E27FC236}">
                <a16:creationId xmlns:a16="http://schemas.microsoft.com/office/drawing/2014/main" id="{0E87BE92-0113-414A-9E97-85D740A51995}"/>
              </a:ext>
            </a:extLst>
          </p:cNvPr>
          <p:cNvSpPr txBox="1"/>
          <p:nvPr/>
        </p:nvSpPr>
        <p:spPr>
          <a:xfrm>
            <a:off x="818434" y="1859974"/>
            <a:ext cx="4844402" cy="954107"/>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phép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CNTT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mây</a:t>
            </a:r>
            <a:r>
              <a:rPr lang="en-US" dirty="0">
                <a:latin typeface="Times New Roman" panose="02020603050405020304" pitchFamily="18" charset="0"/>
                <a:cs typeface="Times New Roman" panose="02020603050405020304" pitchFamily="18" charset="0"/>
              </a:rPr>
              <a:t> (Cloud Backup), </a:t>
            </a:r>
            <a:r>
              <a:rPr lang="en-US" dirty="0" err="1">
                <a:latin typeface="Times New Roman" panose="02020603050405020304" pitchFamily="18" charset="0"/>
                <a:cs typeface="Times New Roman" panose="02020603050405020304" pitchFamily="18" charset="0"/>
              </a:rPr>
              <a:t>đảm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AB06817-E8BB-774D-973D-90512A972525}"/>
              </a:ext>
            </a:extLst>
          </p:cNvPr>
          <p:cNvSpPr txBox="1"/>
          <p:nvPr/>
        </p:nvSpPr>
        <p:spPr>
          <a:xfrm>
            <a:off x="930630" y="3198824"/>
            <a:ext cx="4732206" cy="3323987"/>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Sao lưu tất cả các loại dữ liệu: Tập tin, cơ sở dữ liệu, hệ điều hành, máy ảo, máy vật lý lên hạ tầng lưu trữ điện toán đám mây của Viettel</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Tự động lập lịch: Tự động sao lưu theo giờ, ngày, tuần, tháng, năm. Lập lịch xoay vòng, thiết lập sao lưu vào giờ cố định đã lập,...</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Lưu trữ phiên bản: Hệ thống lưu trữ nhiều phiên bản (điểm phục hồi) của dữ liệu, đảm bảo an toàn ngay cả khi dữ liệu bị hỏng do virus</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Mã hóa dữ liệu: Dữ liệu được mã hóa đầu cuối bằng chuẩn mã hóa mới nhất (AES 256) cùng với mã hóa đường truyền SSL, đảm bảo an toàn bảo mật thông tin</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D38B102-269D-A94D-94B1-1C32171C9E2E}"/>
              </a:ext>
            </a:extLst>
          </p:cNvPr>
          <p:cNvSpPr txBox="1"/>
          <p:nvPr/>
        </p:nvSpPr>
        <p:spPr>
          <a:xfrm>
            <a:off x="6688840" y="5182961"/>
            <a:ext cx="4639072" cy="1384995"/>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p>
          <a:p>
            <a:pPr marL="285750" indent="-285750">
              <a:buFontTx/>
              <a:buChar char="-"/>
            </a:pPr>
            <a:r>
              <a:rPr lang="en-US" dirty="0">
                <a:latin typeface="Times New Roman" panose="02020603050405020304" pitchFamily="18" charset="0"/>
                <a:cs typeface="Times New Roman" panose="02020603050405020304" pitchFamily="18" charset="0"/>
              </a:rPr>
              <a:t>Optional </a:t>
            </a:r>
          </a:p>
          <a:p>
            <a:pPr marL="285750" indent="-285750">
              <a:buFontTx/>
              <a:buChar char="-"/>
            </a:pPr>
            <a:r>
              <a:rPr lang="en-US" dirty="0" err="1">
                <a:latin typeface="Times New Roman" panose="02020603050405020304" pitchFamily="18" charset="0"/>
                <a:cs typeface="Times New Roman" panose="02020603050405020304" pitchFamily="18" charset="0"/>
              </a:rPr>
              <a:t>Nếu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Viettel</a:t>
            </a:r>
            <a:r>
              <a:rPr lang="en-US" dirty="0">
                <a:latin typeface="Times New Roman" panose="02020603050405020304" pitchFamily="18" charset="0"/>
                <a:cs typeface="Times New Roman" panose="02020603050405020304" pitchFamily="18" charset="0"/>
              </a:rPr>
              <a:t> Cloud Block Storage</a:t>
            </a:r>
          </a:p>
          <a:p>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350230" y="5661498"/>
            <a:ext cx="1841770" cy="1149234"/>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42831" y="6359858"/>
            <a:ext cx="1141493" cy="419346"/>
          </a:xfrm>
          <a:prstGeom prst="rect">
            <a:avLst/>
          </a:prstGeom>
        </p:spPr>
      </p:pic>
    </p:spTree>
    <p:extLst>
      <p:ext uri="{BB962C8B-B14F-4D97-AF65-F5344CB8AC3E}">
        <p14:creationId xmlns:p14="http://schemas.microsoft.com/office/powerpoint/2010/main" val="336204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88" name="Google Shape;356;p12" descr="Map&#10;&#10;Description automatically generated">
            <a:extLst>
              <a:ext uri="{FF2B5EF4-FFF2-40B4-BE49-F238E27FC236}">
                <a16:creationId xmlns:a16="http://schemas.microsoft.com/office/drawing/2014/main" id="{2E244E30-26BE-C244-9D48-763601BAE4FE}"/>
              </a:ext>
            </a:extLst>
          </p:cNvPr>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170685" y="468627"/>
            <a:ext cx="12135512" cy="68580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50489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55663" y="556562"/>
            <a:ext cx="460717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2F2F2F"/>
                </a:solidFill>
                <a:latin typeface="Times New Roman" panose="02020603050405020304" pitchFamily="18" charset="0"/>
                <a:cs typeface="Times New Roman" panose="02020603050405020304" pitchFamily="18" charset="0"/>
              </a:rPr>
              <a:t>CÁC NHÓM DỊCH VỤ VIETTEL CLOUD</a:t>
            </a:r>
            <a:endParaRPr sz="1800" b="1" dirty="0">
              <a:solidFill>
                <a:srgbClr val="2F2F2F"/>
              </a:solidFill>
              <a:latin typeface="Times New Roman" panose="02020603050405020304" pitchFamily="18" charset="0"/>
              <a:cs typeface="Times New Roman" panose="02020603050405020304" pitchFamily="18" charset="0"/>
            </a:endParaRPr>
          </a:p>
        </p:txBody>
      </p:sp>
      <p:sp>
        <p:nvSpPr>
          <p:cNvPr id="65" name="TextBox 64">
            <a:extLst>
              <a:ext uri="{FF2B5EF4-FFF2-40B4-BE49-F238E27FC236}">
                <a16:creationId xmlns:a16="http://schemas.microsoft.com/office/drawing/2014/main" id="{F7271219-FD3D-FC46-90AA-4A66D0CA6ABD}"/>
              </a:ext>
            </a:extLst>
          </p:cNvPr>
          <p:cNvSpPr txBox="1"/>
          <p:nvPr/>
        </p:nvSpPr>
        <p:spPr>
          <a:xfrm>
            <a:off x="6492658" y="3258897"/>
            <a:ext cx="1873802" cy="307777"/>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a:t>
            </a:r>
          </a:p>
        </p:txBody>
      </p:sp>
      <p:grpSp>
        <p:nvGrpSpPr>
          <p:cNvPr id="7" name="Group 6">
            <a:extLst>
              <a:ext uri="{FF2B5EF4-FFF2-40B4-BE49-F238E27FC236}">
                <a16:creationId xmlns:a16="http://schemas.microsoft.com/office/drawing/2014/main" id="{935F80E8-7602-584A-84F8-D51EC082D22A}"/>
              </a:ext>
            </a:extLst>
          </p:cNvPr>
          <p:cNvGrpSpPr/>
          <p:nvPr/>
        </p:nvGrpSpPr>
        <p:grpSpPr>
          <a:xfrm>
            <a:off x="6840434" y="1937973"/>
            <a:ext cx="4338871" cy="3014037"/>
            <a:chOff x="6533924" y="1398919"/>
            <a:chExt cx="4338871" cy="3014037"/>
          </a:xfrm>
        </p:grpSpPr>
        <p:grpSp>
          <p:nvGrpSpPr>
            <p:cNvPr id="6" name="Group 5">
              <a:extLst>
                <a:ext uri="{FF2B5EF4-FFF2-40B4-BE49-F238E27FC236}">
                  <a16:creationId xmlns:a16="http://schemas.microsoft.com/office/drawing/2014/main" id="{13BAB809-4724-AE4E-A603-92F10A044888}"/>
                </a:ext>
              </a:extLst>
            </p:cNvPr>
            <p:cNvGrpSpPr/>
            <p:nvPr/>
          </p:nvGrpSpPr>
          <p:grpSpPr>
            <a:xfrm>
              <a:off x="6533924" y="1398919"/>
              <a:ext cx="4338871" cy="1929840"/>
              <a:chOff x="6533924" y="1398919"/>
              <a:chExt cx="4338871" cy="1929840"/>
            </a:xfrm>
          </p:grpSpPr>
          <p:grpSp>
            <p:nvGrpSpPr>
              <p:cNvPr id="2" name="Group 1">
                <a:extLst>
                  <a:ext uri="{FF2B5EF4-FFF2-40B4-BE49-F238E27FC236}">
                    <a16:creationId xmlns:a16="http://schemas.microsoft.com/office/drawing/2014/main" id="{ACBB712F-8CDE-974E-978F-6E185CDFB35F}"/>
                  </a:ext>
                </a:extLst>
              </p:cNvPr>
              <p:cNvGrpSpPr/>
              <p:nvPr/>
            </p:nvGrpSpPr>
            <p:grpSpPr>
              <a:xfrm>
                <a:off x="6533924" y="1398919"/>
                <a:ext cx="4274275" cy="787079"/>
                <a:chOff x="6315931" y="3119330"/>
                <a:chExt cx="4274275" cy="787079"/>
              </a:xfrm>
            </p:grpSpPr>
            <p:grpSp>
              <p:nvGrpSpPr>
                <p:cNvPr id="57" name="Group 56">
                  <a:extLst>
                    <a:ext uri="{FF2B5EF4-FFF2-40B4-BE49-F238E27FC236}">
                      <a16:creationId xmlns:a16="http://schemas.microsoft.com/office/drawing/2014/main" id="{F2D6BD70-F0B9-2146-B4A2-D7F27726E25A}"/>
                    </a:ext>
                  </a:extLst>
                </p:cNvPr>
                <p:cNvGrpSpPr/>
                <p:nvPr/>
              </p:nvGrpSpPr>
              <p:grpSpPr>
                <a:xfrm>
                  <a:off x="6315931" y="3119330"/>
                  <a:ext cx="4274275" cy="787079"/>
                  <a:chOff x="6542913" y="1354237"/>
                  <a:chExt cx="4274275" cy="787079"/>
                </a:xfrm>
              </p:grpSpPr>
              <p:sp>
                <p:nvSpPr>
                  <p:cNvPr id="78" name="Rectangle 77">
                    <a:extLst>
                      <a:ext uri="{FF2B5EF4-FFF2-40B4-BE49-F238E27FC236}">
                        <a16:creationId xmlns:a16="http://schemas.microsoft.com/office/drawing/2014/main" id="{22CF1B40-5EAE-6A4F-9165-C70F04153363}"/>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9" name="Rounded Rectangle 78">
                    <a:extLst>
                      <a:ext uri="{FF2B5EF4-FFF2-40B4-BE49-F238E27FC236}">
                        <a16:creationId xmlns:a16="http://schemas.microsoft.com/office/drawing/2014/main" id="{7D9A12C3-FB37-C94A-88C0-E7F9EBEEDA56}"/>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schemeClr>
                        </a:solidFill>
                        <a:latin typeface="Times New Roman" panose="02020603050405020304" pitchFamily="18" charset="0"/>
                        <a:cs typeface="Times New Roman" panose="02020603050405020304" pitchFamily="18" charset="0"/>
                      </a:rPr>
                      <a:t>Viettel Kubernetes Engine</a:t>
                    </a:r>
                  </a:p>
                </p:txBody>
              </p:sp>
            </p:grpSp>
            <p:sp>
              <p:nvSpPr>
                <p:cNvPr id="66" name="TextBox 65">
                  <a:extLst>
                    <a:ext uri="{FF2B5EF4-FFF2-40B4-BE49-F238E27FC236}">
                      <a16:creationId xmlns:a16="http://schemas.microsoft.com/office/drawing/2014/main" id="{483F1D97-4E3D-264B-9A08-A3D1EB7AEE6D}"/>
                    </a:ext>
                  </a:extLst>
                </p:cNvPr>
                <p:cNvSpPr txBox="1"/>
                <p:nvPr/>
              </p:nvSpPr>
              <p:spPr>
                <a:xfrm>
                  <a:off x="8500740" y="3153721"/>
                  <a:ext cx="1935863" cy="523220"/>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lý</a:t>
                  </a:r>
                  <a:r>
                    <a:rPr lang="en-US" dirty="0">
                      <a:latin typeface="Times New Roman" panose="02020603050405020304" pitchFamily="18" charset="0"/>
                      <a:cs typeface="Times New Roman" panose="02020603050405020304" pitchFamily="18" charset="0"/>
                    </a:rPr>
                    <a:t> Kubernetes Cluster</a:t>
                  </a:r>
                </a:p>
              </p:txBody>
            </p:sp>
          </p:grpSp>
          <p:grpSp>
            <p:nvGrpSpPr>
              <p:cNvPr id="3" name="Group 2">
                <a:extLst>
                  <a:ext uri="{FF2B5EF4-FFF2-40B4-BE49-F238E27FC236}">
                    <a16:creationId xmlns:a16="http://schemas.microsoft.com/office/drawing/2014/main" id="{C281B3DC-D182-8740-A38C-202EE8477263}"/>
                  </a:ext>
                </a:extLst>
              </p:cNvPr>
              <p:cNvGrpSpPr/>
              <p:nvPr/>
            </p:nvGrpSpPr>
            <p:grpSpPr>
              <a:xfrm>
                <a:off x="6598520" y="2541680"/>
                <a:ext cx="4274275" cy="787079"/>
                <a:chOff x="6533924" y="4039172"/>
                <a:chExt cx="4274275" cy="787079"/>
              </a:xfrm>
            </p:grpSpPr>
            <p:grpSp>
              <p:nvGrpSpPr>
                <p:cNvPr id="58" name="Group 57">
                  <a:extLst>
                    <a:ext uri="{FF2B5EF4-FFF2-40B4-BE49-F238E27FC236}">
                      <a16:creationId xmlns:a16="http://schemas.microsoft.com/office/drawing/2014/main" id="{A920C0BC-7B20-2A49-A4FA-E1780404256F}"/>
                    </a:ext>
                  </a:extLst>
                </p:cNvPr>
                <p:cNvGrpSpPr/>
                <p:nvPr/>
              </p:nvGrpSpPr>
              <p:grpSpPr>
                <a:xfrm>
                  <a:off x="6533924" y="4039172"/>
                  <a:ext cx="4274275" cy="787079"/>
                  <a:chOff x="6542913" y="1354237"/>
                  <a:chExt cx="4274275" cy="787079"/>
                </a:xfrm>
              </p:grpSpPr>
              <p:sp>
                <p:nvSpPr>
                  <p:cNvPr id="76" name="Rectangle 75">
                    <a:extLst>
                      <a:ext uri="{FF2B5EF4-FFF2-40B4-BE49-F238E27FC236}">
                        <a16:creationId xmlns:a16="http://schemas.microsoft.com/office/drawing/2014/main" id="{F476E976-B5F6-8445-8F04-BB2D3E2DCF01}"/>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lumMod val="50000"/>
                          </a:schemeClr>
                        </a:solidFill>
                        <a:latin typeface="Times New Roman" panose="02020603050405020304" pitchFamily="18" charset="0"/>
                        <a:cs typeface="Times New Roman" panose="02020603050405020304" pitchFamily="18" charset="0"/>
                      </a:rPr>
                      <a:t>Dịch</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vụ</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lưu</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trữ</a:t>
                    </a:r>
                    <a:r>
                      <a:rPr lang="en-US" dirty="0">
                        <a:solidFill>
                          <a:schemeClr val="tx1">
                            <a:lumMod val="50000"/>
                          </a:schemeClr>
                        </a:solidFill>
                        <a:latin typeface="Times New Roman" panose="02020603050405020304" pitchFamily="18" charset="0"/>
                        <a:cs typeface="Times New Roman" panose="02020603050405020304" pitchFamily="18" charset="0"/>
                      </a:rPr>
                      <a:t> container image</a:t>
                    </a:r>
                  </a:p>
                </p:txBody>
              </p:sp>
              <p:sp>
                <p:nvSpPr>
                  <p:cNvPr id="77" name="Rounded Rectangle 76">
                    <a:extLst>
                      <a:ext uri="{FF2B5EF4-FFF2-40B4-BE49-F238E27FC236}">
                        <a16:creationId xmlns:a16="http://schemas.microsoft.com/office/drawing/2014/main" id="{6B2B94FF-7BD7-A24D-92BC-42FE40133985}"/>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67" name="TextBox 66">
                  <a:extLst>
                    <a:ext uri="{FF2B5EF4-FFF2-40B4-BE49-F238E27FC236}">
                      <a16:creationId xmlns:a16="http://schemas.microsoft.com/office/drawing/2014/main" id="{FFA80934-6C7C-144E-9424-A0AA431C56FB}"/>
                    </a:ext>
                  </a:extLst>
                </p:cNvPr>
                <p:cNvSpPr txBox="1"/>
                <p:nvPr/>
              </p:nvSpPr>
              <p:spPr>
                <a:xfrm>
                  <a:off x="6753171" y="4149251"/>
                  <a:ext cx="1692502" cy="52322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Viettel Container Registry</a:t>
                  </a:r>
                </a:p>
              </p:txBody>
            </p:sp>
          </p:grpSp>
        </p:grpSp>
        <p:grpSp>
          <p:nvGrpSpPr>
            <p:cNvPr id="4" name="Group 3">
              <a:extLst>
                <a:ext uri="{FF2B5EF4-FFF2-40B4-BE49-F238E27FC236}">
                  <a16:creationId xmlns:a16="http://schemas.microsoft.com/office/drawing/2014/main" id="{3FC7B6D2-C39F-4745-A699-E9C6E0FB2F6E}"/>
                </a:ext>
              </a:extLst>
            </p:cNvPr>
            <p:cNvGrpSpPr/>
            <p:nvPr/>
          </p:nvGrpSpPr>
          <p:grpSpPr>
            <a:xfrm>
              <a:off x="6598520" y="3625877"/>
              <a:ext cx="4274275" cy="787079"/>
              <a:chOff x="6753171" y="4888803"/>
              <a:chExt cx="4274275" cy="787079"/>
            </a:xfrm>
          </p:grpSpPr>
          <p:grpSp>
            <p:nvGrpSpPr>
              <p:cNvPr id="59" name="Group 58">
                <a:extLst>
                  <a:ext uri="{FF2B5EF4-FFF2-40B4-BE49-F238E27FC236}">
                    <a16:creationId xmlns:a16="http://schemas.microsoft.com/office/drawing/2014/main" id="{5F087445-EF74-2248-AC1B-048AF967AF2F}"/>
                  </a:ext>
                </a:extLst>
              </p:cNvPr>
              <p:cNvGrpSpPr/>
              <p:nvPr/>
            </p:nvGrpSpPr>
            <p:grpSpPr>
              <a:xfrm>
                <a:off x="6753171" y="4888803"/>
                <a:ext cx="4274275" cy="787079"/>
                <a:chOff x="6542913" y="1354237"/>
                <a:chExt cx="4274275" cy="787079"/>
              </a:xfrm>
            </p:grpSpPr>
            <p:sp>
              <p:nvSpPr>
                <p:cNvPr id="74" name="Rectangle 73">
                  <a:extLst>
                    <a:ext uri="{FF2B5EF4-FFF2-40B4-BE49-F238E27FC236}">
                      <a16:creationId xmlns:a16="http://schemas.microsoft.com/office/drawing/2014/main" id="{1E220F10-868C-6543-BD4A-4491C9BE6103}"/>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5" name="Rounded Rectangle 74">
                  <a:extLst>
                    <a:ext uri="{FF2B5EF4-FFF2-40B4-BE49-F238E27FC236}">
                      <a16:creationId xmlns:a16="http://schemas.microsoft.com/office/drawing/2014/main" id="{D9B66324-780B-8E47-AD23-9CC37B5529F3}"/>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68" name="TextBox 67">
                <a:extLst>
                  <a:ext uri="{FF2B5EF4-FFF2-40B4-BE49-F238E27FC236}">
                    <a16:creationId xmlns:a16="http://schemas.microsoft.com/office/drawing/2014/main" id="{546C2DDE-CC18-7842-B473-4A304EDD1682}"/>
                  </a:ext>
                </a:extLst>
              </p:cNvPr>
              <p:cNvSpPr txBox="1"/>
              <p:nvPr/>
            </p:nvSpPr>
            <p:spPr>
              <a:xfrm>
                <a:off x="7012664" y="4980673"/>
                <a:ext cx="1651002" cy="52322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Viettel Key Management</a:t>
                </a:r>
              </a:p>
            </p:txBody>
          </p:sp>
          <p:sp>
            <p:nvSpPr>
              <p:cNvPr id="69" name="TextBox 68">
                <a:extLst>
                  <a:ext uri="{FF2B5EF4-FFF2-40B4-BE49-F238E27FC236}">
                    <a16:creationId xmlns:a16="http://schemas.microsoft.com/office/drawing/2014/main" id="{90EED357-F796-8C4D-8CBD-547881AC0E00}"/>
                  </a:ext>
                </a:extLst>
              </p:cNvPr>
              <p:cNvSpPr txBox="1"/>
              <p:nvPr/>
            </p:nvSpPr>
            <p:spPr>
              <a:xfrm>
                <a:off x="8995151" y="5005020"/>
                <a:ext cx="1870249" cy="523220"/>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lý</a:t>
                </a:r>
                <a:r>
                  <a:rPr lang="en-US" dirty="0">
                    <a:latin typeface="Times New Roman" panose="02020603050405020304" pitchFamily="18" charset="0"/>
                    <a:cs typeface="Times New Roman" panose="02020603050405020304" pitchFamily="18" charset="0"/>
                  </a:rPr>
                  <a:t> key &amp; certificate</a:t>
                </a:r>
              </a:p>
            </p:txBody>
          </p:sp>
        </p:grpSp>
      </p:grpSp>
      <p:sp>
        <p:nvSpPr>
          <p:cNvPr id="85" name="Rounded Rectangle 84">
            <a:extLst>
              <a:ext uri="{FF2B5EF4-FFF2-40B4-BE49-F238E27FC236}">
                <a16:creationId xmlns:a16="http://schemas.microsoft.com/office/drawing/2014/main" id="{76CADE21-19C6-EB4B-B375-A9B8B35D7C49}"/>
              </a:ext>
            </a:extLst>
          </p:cNvPr>
          <p:cNvSpPr/>
          <p:nvPr/>
        </p:nvSpPr>
        <p:spPr>
          <a:xfrm>
            <a:off x="1589457" y="2885133"/>
            <a:ext cx="3911958" cy="11760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000" dirty="0">
                <a:solidFill>
                  <a:srgbClr val="000000"/>
                </a:solidFill>
                <a:latin typeface="Times New Roman" panose="02020603050405020304" pitchFamily="18" charset="0"/>
                <a:cs typeface="Times New Roman" panose="02020603050405020304" pitchFamily="18" charset="0"/>
              </a:rPr>
              <a:t>Nhóm giải pháp </a:t>
            </a:r>
          </a:p>
          <a:p>
            <a:pPr algn="ctr"/>
            <a:r>
              <a:rPr lang="en-VN" sz="2000" dirty="0">
                <a:solidFill>
                  <a:srgbClr val="000000"/>
                </a:solidFill>
                <a:latin typeface="Times New Roman" panose="02020603050405020304" pitchFamily="18" charset="0"/>
                <a:cs typeface="Times New Roman" panose="02020603050405020304" pitchFamily="18" charset="0"/>
              </a:rPr>
              <a:t>Platform as a Service</a:t>
            </a:r>
          </a:p>
        </p:txBody>
      </p:sp>
      <p:sp>
        <p:nvSpPr>
          <p:cNvPr id="28" name="Freeform 5"/>
          <p:cNvSpPr/>
          <p:nvPr/>
        </p:nvSpPr>
        <p:spPr bwMode="auto">
          <a:xfrm>
            <a:off x="10359957" y="5671226"/>
            <a:ext cx="1832043" cy="1139506"/>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29" name="Picture 28"/>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52495" y="6363408"/>
            <a:ext cx="1131830" cy="415796"/>
          </a:xfrm>
          <a:prstGeom prst="rect">
            <a:avLst/>
          </a:prstGeom>
        </p:spPr>
      </p:pic>
    </p:spTree>
    <p:extLst>
      <p:ext uri="{BB962C8B-B14F-4D97-AF65-F5344CB8AC3E}">
        <p14:creationId xmlns:p14="http://schemas.microsoft.com/office/powerpoint/2010/main" val="15219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87383"/>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50489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641317" y="419414"/>
            <a:ext cx="4607173" cy="646290"/>
          </a:xfrm>
          <a:prstGeom prst="rect">
            <a:avLst/>
          </a:prstGeom>
          <a:noFill/>
          <a:ln>
            <a:noFill/>
          </a:ln>
        </p:spPr>
        <p:txBody>
          <a:bodyPr spcFirstLastPara="1" wrap="square" lIns="91425" tIns="45700" rIns="91425" bIns="45700" anchor="t" anchorCtr="0">
            <a:spAutoFit/>
          </a:bodyPr>
          <a:lstStyle/>
          <a:p>
            <a:pPr algn="ctr"/>
            <a:r>
              <a:rPr lang="en-VN" sz="1800" b="1">
                <a:latin typeface="Times New Roman" panose="02020603050405020304" pitchFamily="18" charset="0"/>
                <a:cs typeface="Times New Roman" panose="02020603050405020304" pitchFamily="18" charset="0"/>
              </a:rPr>
              <a:t>NHÓM GIẢI PHÁP </a:t>
            </a:r>
          </a:p>
          <a:p>
            <a:pPr algn="ctr"/>
            <a:r>
              <a:rPr lang="en-US" sz="1800" b="1" dirty="0">
                <a:latin typeface="Times New Roman" panose="02020603050405020304" pitchFamily="18" charset="0"/>
                <a:cs typeface="Times New Roman" panose="02020603050405020304" pitchFamily="18" charset="0"/>
              </a:rPr>
              <a:t>PLATFORM</a:t>
            </a:r>
            <a:r>
              <a:rPr lang="en-VN" sz="1800" b="1">
                <a:latin typeface="Times New Roman" panose="02020603050405020304" pitchFamily="18" charset="0"/>
                <a:cs typeface="Times New Roman" panose="02020603050405020304" pitchFamily="18" charset="0"/>
              </a:rPr>
              <a:t> AS A SERVICE</a:t>
            </a:r>
            <a:endParaRPr lang="en-VN" sz="1800" b="1" dirty="0">
              <a:latin typeface="Times New Roman" panose="02020603050405020304" pitchFamily="18" charset="0"/>
              <a:cs typeface="Times New Roman" panose="02020603050405020304" pitchFamily="18" charset="0"/>
            </a:endParaRP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Kubernetes Engine</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2" name="TextBox 1">
            <a:extLst>
              <a:ext uri="{FF2B5EF4-FFF2-40B4-BE49-F238E27FC236}">
                <a16:creationId xmlns:a16="http://schemas.microsoft.com/office/drawing/2014/main" id="{76BEA584-ABDF-344A-9D63-0EA4DEF86224}"/>
              </a:ext>
            </a:extLst>
          </p:cNvPr>
          <p:cNvSpPr txBox="1"/>
          <p:nvPr/>
        </p:nvSpPr>
        <p:spPr>
          <a:xfrm>
            <a:off x="930630" y="1939522"/>
            <a:ext cx="5215527" cy="1169551"/>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Tự động hóa việc cấp phát, triển khai, quản lý Kubernetes Cluster trên Viettel Cloud với các cấu hình linh hoạt theo nhu cầu sử dụng của người dùng và cho phép tích hợp với các dịch vụ khác trong hệ sinh thái Viettel Cloud như: Container Registry, Load Balancer, Storage, Máy ảo,...</a:t>
            </a:r>
            <a:endParaRPr lang="en-US"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AE31D49-06D5-374A-AD5F-396769E37D4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133717" y="1660289"/>
            <a:ext cx="5912175" cy="3502385"/>
          </a:xfrm>
          <a:prstGeom prst="rect">
            <a:avLst/>
          </a:prstGeom>
        </p:spPr>
      </p:pic>
      <p:sp>
        <p:nvSpPr>
          <p:cNvPr id="4" name="TextBox 3">
            <a:extLst>
              <a:ext uri="{FF2B5EF4-FFF2-40B4-BE49-F238E27FC236}">
                <a16:creationId xmlns:a16="http://schemas.microsoft.com/office/drawing/2014/main" id="{E32589C7-32D3-F841-9794-F488A6BC6E26}"/>
              </a:ext>
            </a:extLst>
          </p:cNvPr>
          <p:cNvSpPr txBox="1"/>
          <p:nvPr/>
        </p:nvSpPr>
        <p:spPr>
          <a:xfrm>
            <a:off x="930630" y="3372805"/>
            <a:ext cx="5030332" cy="2462213"/>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Tự động khởi tạo, quản lí, vận hành Kubernetes Cluster với hạ tầng máy ảo, network của Viettel Cloud với nhiều cấu hình, phiên bản linh hoạt</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Tự động co giãn tài nguyên cho Kubernetes Cluster</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Hỗ trợ tạo nhiều worker node pool ở các zone khác nhau tăng khả năng HA - Hiển thị các thông tin về Service, Workload, Storage,... của Kubernetes Cluster</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Backup/Restore Kubernetes Cluster</a:t>
            </a:r>
          </a:p>
        </p:txBody>
      </p:sp>
      <p:sp>
        <p:nvSpPr>
          <p:cNvPr id="16" name="TextBox 15">
            <a:extLst>
              <a:ext uri="{FF2B5EF4-FFF2-40B4-BE49-F238E27FC236}">
                <a16:creationId xmlns:a16="http://schemas.microsoft.com/office/drawing/2014/main" id="{AF28670A-78CD-8345-95DE-5AB62F3B2E3A}"/>
              </a:ext>
            </a:extLst>
          </p:cNvPr>
          <p:cNvSpPr txBox="1"/>
          <p:nvPr/>
        </p:nvSpPr>
        <p:spPr>
          <a:xfrm>
            <a:off x="6280150" y="5142520"/>
            <a:ext cx="4639072" cy="1384995"/>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285750" indent="-285750">
              <a:buFontTx/>
              <a:buChar char="-"/>
            </a:pP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vNetwork</a:t>
            </a:r>
            <a:r>
              <a:rPr lang="en-US" dirty="0">
                <a:latin typeface="Times New Roman" panose="02020603050405020304" pitchFamily="18" charset="0"/>
                <a:cs typeface="Times New Roman" panose="02020603050405020304" pitchFamily="18" charset="0"/>
              </a:rPr>
              <a:t>) </a:t>
            </a:r>
          </a:p>
          <a:p>
            <a:pPr marL="285750" indent="-285750">
              <a:buFontTx/>
              <a:buChar char="-"/>
            </a:pP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File Storage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Container Registry</a:t>
            </a:r>
          </a:p>
          <a:p>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396330" y="5717320"/>
            <a:ext cx="1795670" cy="109341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85983" y="6375711"/>
            <a:ext cx="1098341" cy="403493"/>
          </a:xfrm>
          <a:prstGeom prst="rect">
            <a:avLst/>
          </a:prstGeom>
        </p:spPr>
      </p:pic>
    </p:spTree>
    <p:extLst>
      <p:ext uri="{BB962C8B-B14F-4D97-AF65-F5344CB8AC3E}">
        <p14:creationId xmlns:p14="http://schemas.microsoft.com/office/powerpoint/2010/main" val="384275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426913"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42824" y="557913"/>
            <a:ext cx="6486150"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PLATFORM</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Container Registry</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936937"/>
            <a:ext cx="490040" cy="490040"/>
          </a:xfrm>
          <a:prstGeom prst="rect">
            <a:avLst/>
          </a:prstGeom>
        </p:spPr>
      </p:pic>
      <p:grpSp>
        <p:nvGrpSpPr>
          <p:cNvPr id="6" name="Group 5">
            <a:extLst>
              <a:ext uri="{FF2B5EF4-FFF2-40B4-BE49-F238E27FC236}">
                <a16:creationId xmlns:a16="http://schemas.microsoft.com/office/drawing/2014/main" id="{8DD7AA9A-A0EB-054E-ABD9-164BD50D9C31}"/>
              </a:ext>
            </a:extLst>
          </p:cNvPr>
          <p:cNvGrpSpPr/>
          <p:nvPr/>
        </p:nvGrpSpPr>
        <p:grpSpPr>
          <a:xfrm>
            <a:off x="11054980" y="2382814"/>
            <a:ext cx="193773" cy="656524"/>
            <a:chOff x="11054980" y="2382814"/>
            <a:chExt cx="193773" cy="656524"/>
          </a:xfrm>
        </p:grpSpPr>
        <p:sp>
          <p:nvSpPr>
            <p:cNvPr id="16" name="Rectangle 15">
              <a:extLst>
                <a:ext uri="{FF2B5EF4-FFF2-40B4-BE49-F238E27FC236}">
                  <a16:creationId xmlns:a16="http://schemas.microsoft.com/office/drawing/2014/main" id="{F708A05B-2036-3449-B9B3-BD01797468E5}"/>
                </a:ext>
              </a:extLst>
            </p:cNvPr>
            <p:cNvSpPr/>
            <p:nvPr/>
          </p:nvSpPr>
          <p:spPr>
            <a:xfrm>
              <a:off x="11088547" y="2382814"/>
              <a:ext cx="160206" cy="6764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55666528-ED6A-6A45-82AC-E221D768AB6F}"/>
                </a:ext>
              </a:extLst>
            </p:cNvPr>
            <p:cNvSpPr/>
            <p:nvPr/>
          </p:nvSpPr>
          <p:spPr>
            <a:xfrm>
              <a:off x="11054980" y="2647607"/>
              <a:ext cx="80103" cy="13306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222FEAC3-316A-CD4A-BB26-0F9A5EBD67A5}"/>
                </a:ext>
              </a:extLst>
            </p:cNvPr>
            <p:cNvSpPr/>
            <p:nvPr/>
          </p:nvSpPr>
          <p:spPr>
            <a:xfrm>
              <a:off x="11135084" y="2947723"/>
              <a:ext cx="67132" cy="91615"/>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8" name="TextBox 7">
            <a:extLst>
              <a:ext uri="{FF2B5EF4-FFF2-40B4-BE49-F238E27FC236}">
                <a16:creationId xmlns:a16="http://schemas.microsoft.com/office/drawing/2014/main" id="{467E9127-15DA-8941-BB5F-CB00900C1C0A}"/>
              </a:ext>
            </a:extLst>
          </p:cNvPr>
          <p:cNvSpPr txBox="1"/>
          <p:nvPr/>
        </p:nvSpPr>
        <p:spPr>
          <a:xfrm>
            <a:off x="930630" y="1939522"/>
            <a:ext cx="4112858" cy="1169551"/>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Cung cấp cho nhà phát triển kho lưu trữ container image độc lập riêng với khả năng lưu trữ lớn, đáp ứng các nhu cầu phát triển và triển khai các ứng dụng sử dụng công nghệ container như Docker, Docker-Compose, Kubernetes... trên nền tảng Viettel Cloud</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E6B0C31-21F0-C549-97C7-31DF013EF2A8}"/>
              </a:ext>
            </a:extLst>
          </p:cNvPr>
          <p:cNvSpPr txBox="1"/>
          <p:nvPr/>
        </p:nvSpPr>
        <p:spPr>
          <a:xfrm>
            <a:off x="813316" y="3465670"/>
            <a:ext cx="6314151" cy="3323987"/>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Giảm thiểu công sức, nhân lực và chi phí cần bỏ ra để triển khai, vận hành và duy trì Container Registry</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Tương tích với các công cụ phát triển và triển khai công nghệ Container, cung cấp cho khách hàng môi trường phát triển và triển khai các Container Service đồng nhất trên Viettel Cloud </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Có thể quét và phát hiện các lỗ hổng bảo mật</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Đảm bảo bảo mật ứng dụng do được lưu trữ tại Viettel Cloud mà không cần dịch vụ lưu trữ container image của bên thứ ba</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Đảm bảo trải nghiệm liền mạch, thông suốt cùng khả năng tích hợp với các dịch vụ khác trong hệ sinh thái Viettel Cloud như Kubernetes Engine, Key Management Service, Server</a:t>
            </a:r>
            <a:endParaRPr lang="en-US"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DE4CF530-47AC-2245-9F5A-F34CA29E5F34}"/>
              </a:ext>
            </a:extLst>
          </p:cNvPr>
          <p:cNvSpPr txBox="1"/>
          <p:nvPr/>
        </p:nvSpPr>
        <p:spPr>
          <a:xfrm>
            <a:off x="7552928" y="4446795"/>
            <a:ext cx="4639072" cy="1169551"/>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p>
          <a:p>
            <a:pPr marL="285750" indent="-285750">
              <a:buFontTx/>
              <a:buChar char="-"/>
            </a:pPr>
            <a:r>
              <a:rPr lang="en-US" dirty="0">
                <a:latin typeface="Times New Roman" panose="02020603050405020304" pitchFamily="18" charset="0"/>
                <a:cs typeface="Times New Roman" panose="02020603050405020304" pitchFamily="18" charset="0"/>
              </a:rPr>
              <a:t>Optional </a:t>
            </a:r>
          </a:p>
          <a:p>
            <a:pPr marL="285750" indent="-285750">
              <a:buFontTx/>
              <a:buChar char="-"/>
            </a:pPr>
            <a:r>
              <a:rPr lang="en-US" i="1" u="sng" dirty="0" err="1">
                <a:latin typeface="Times New Roman" panose="02020603050405020304" pitchFamily="18" charset="0"/>
                <a:cs typeface="Times New Roman" panose="02020603050405020304" pitchFamily="18" charset="0"/>
              </a:rPr>
              <a:t>Chỉ</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cần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có</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kết</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nối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đến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địa</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chỉ</a:t>
            </a:r>
            <a:r>
              <a:rPr lang="en-US" i="1" u="sng" dirty="0">
                <a:latin typeface="Times New Roman" panose="02020603050405020304" pitchFamily="18" charset="0"/>
                <a:cs typeface="Times New Roman" panose="02020603050405020304" pitchFamily="18" charset="0"/>
              </a:rPr>
              <a:t> registry</a:t>
            </a:r>
          </a:p>
          <a:p>
            <a:pPr marL="285750" indent="-285750">
              <a:buFontTx/>
              <a:buChar char="-"/>
            </a:pPr>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grpSp>
        <p:nvGrpSpPr>
          <p:cNvPr id="20" name="Group 19">
            <a:extLst>
              <a:ext uri="{FF2B5EF4-FFF2-40B4-BE49-F238E27FC236}">
                <a16:creationId xmlns:a16="http://schemas.microsoft.com/office/drawing/2014/main" id="{AA3B297B-3052-9242-90DD-DFB34F728D67}"/>
              </a:ext>
            </a:extLst>
          </p:cNvPr>
          <p:cNvGrpSpPr/>
          <p:nvPr/>
        </p:nvGrpSpPr>
        <p:grpSpPr>
          <a:xfrm>
            <a:off x="4952733" y="1675828"/>
            <a:ext cx="7239267" cy="2263805"/>
            <a:chOff x="4952733" y="1675828"/>
            <a:chExt cx="7239267" cy="2263805"/>
          </a:xfrm>
        </p:grpSpPr>
        <p:grpSp>
          <p:nvGrpSpPr>
            <p:cNvPr id="11" name="Group 10">
              <a:extLst>
                <a:ext uri="{FF2B5EF4-FFF2-40B4-BE49-F238E27FC236}">
                  <a16:creationId xmlns:a16="http://schemas.microsoft.com/office/drawing/2014/main" id="{DE24F3C4-DAF7-5F4B-AE76-19817D07DE01}"/>
                </a:ext>
              </a:extLst>
            </p:cNvPr>
            <p:cNvGrpSpPr/>
            <p:nvPr/>
          </p:nvGrpSpPr>
          <p:grpSpPr>
            <a:xfrm>
              <a:off x="4952733" y="1675828"/>
              <a:ext cx="7239267" cy="2263805"/>
              <a:chOff x="4952733" y="1675828"/>
              <a:chExt cx="7239267" cy="2263805"/>
            </a:xfrm>
          </p:grpSpPr>
          <p:grpSp>
            <p:nvGrpSpPr>
              <p:cNvPr id="10" name="Group 9">
                <a:extLst>
                  <a:ext uri="{FF2B5EF4-FFF2-40B4-BE49-F238E27FC236}">
                    <a16:creationId xmlns:a16="http://schemas.microsoft.com/office/drawing/2014/main" id="{7ED824CD-6C22-D248-B838-4E9B4E731FB1}"/>
                  </a:ext>
                </a:extLst>
              </p:cNvPr>
              <p:cNvGrpSpPr/>
              <p:nvPr/>
            </p:nvGrpSpPr>
            <p:grpSpPr>
              <a:xfrm>
                <a:off x="4952733" y="1675828"/>
                <a:ext cx="7239267" cy="2263805"/>
                <a:chOff x="4952733" y="1675828"/>
                <a:chExt cx="7239267" cy="2263805"/>
              </a:xfrm>
            </p:grpSpPr>
            <p:grpSp>
              <p:nvGrpSpPr>
                <p:cNvPr id="4" name="Group 3">
                  <a:extLst>
                    <a:ext uri="{FF2B5EF4-FFF2-40B4-BE49-F238E27FC236}">
                      <a16:creationId xmlns:a16="http://schemas.microsoft.com/office/drawing/2014/main" id="{BFCD74C2-BA01-2E4C-9A31-297D0EE07348}"/>
                    </a:ext>
                  </a:extLst>
                </p:cNvPr>
                <p:cNvGrpSpPr/>
                <p:nvPr/>
              </p:nvGrpSpPr>
              <p:grpSpPr>
                <a:xfrm>
                  <a:off x="4952733" y="1675828"/>
                  <a:ext cx="7239267" cy="2263805"/>
                  <a:chOff x="4952733" y="1913838"/>
                  <a:chExt cx="7239267" cy="2263805"/>
                </a:xfrm>
              </p:grpSpPr>
              <p:pic>
                <p:nvPicPr>
                  <p:cNvPr id="2" name="Picture 1">
                    <a:extLst>
                      <a:ext uri="{FF2B5EF4-FFF2-40B4-BE49-F238E27FC236}">
                        <a16:creationId xmlns:a16="http://schemas.microsoft.com/office/drawing/2014/main" id="{EAF1AE08-5016-DA4F-B5FE-7C11053C865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952733" y="1913838"/>
                    <a:ext cx="7239267" cy="2263805"/>
                  </a:xfrm>
                  <a:prstGeom prst="rect">
                    <a:avLst/>
                  </a:prstGeom>
                </p:spPr>
              </p:pic>
              <p:sp>
                <p:nvSpPr>
                  <p:cNvPr id="3" name="Rectangle 2">
                    <a:extLst>
                      <a:ext uri="{FF2B5EF4-FFF2-40B4-BE49-F238E27FC236}">
                        <a16:creationId xmlns:a16="http://schemas.microsoft.com/office/drawing/2014/main" id="{13B477F7-8AB4-E54E-9912-06B4E69538F9}"/>
                      </a:ext>
                    </a:extLst>
                  </p:cNvPr>
                  <p:cNvSpPr/>
                  <p:nvPr/>
                </p:nvSpPr>
                <p:spPr>
                  <a:xfrm>
                    <a:off x="6593967" y="3072370"/>
                    <a:ext cx="235096" cy="135292"/>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23" name="Rectangle 22">
                  <a:extLst>
                    <a:ext uri="{FF2B5EF4-FFF2-40B4-BE49-F238E27FC236}">
                      <a16:creationId xmlns:a16="http://schemas.microsoft.com/office/drawing/2014/main" id="{68F22089-227F-6C47-817C-7ED11C26450E}"/>
                    </a:ext>
                  </a:extLst>
                </p:cNvPr>
                <p:cNvSpPr/>
                <p:nvPr/>
              </p:nvSpPr>
              <p:spPr>
                <a:xfrm>
                  <a:off x="6671463" y="3018483"/>
                  <a:ext cx="157600" cy="125162"/>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25" name="Rectangle 24">
                <a:extLst>
                  <a:ext uri="{FF2B5EF4-FFF2-40B4-BE49-F238E27FC236}">
                    <a16:creationId xmlns:a16="http://schemas.microsoft.com/office/drawing/2014/main" id="{20BD228D-C02F-AE4C-925C-5E80F0453FCE}"/>
                  </a:ext>
                </a:extLst>
              </p:cNvPr>
              <p:cNvSpPr/>
              <p:nvPr/>
            </p:nvSpPr>
            <p:spPr>
              <a:xfrm>
                <a:off x="11044616" y="2647607"/>
                <a:ext cx="157600" cy="1091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27" name="Rectangle 26">
              <a:extLst>
                <a:ext uri="{FF2B5EF4-FFF2-40B4-BE49-F238E27FC236}">
                  <a16:creationId xmlns:a16="http://schemas.microsoft.com/office/drawing/2014/main" id="{8BA377A9-2023-1342-BC82-A5BD4C691BDF}"/>
                </a:ext>
              </a:extLst>
            </p:cNvPr>
            <p:cNvSpPr/>
            <p:nvPr/>
          </p:nvSpPr>
          <p:spPr>
            <a:xfrm>
              <a:off x="11088219" y="2320487"/>
              <a:ext cx="157600" cy="1091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66AD3439-F417-E740-B6CE-F26DF6AEA09B}"/>
                </a:ext>
              </a:extLst>
            </p:cNvPr>
            <p:cNvSpPr/>
            <p:nvPr/>
          </p:nvSpPr>
          <p:spPr>
            <a:xfrm>
              <a:off x="11100505" y="2873272"/>
              <a:ext cx="157600" cy="1091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29" name="Freeform 5"/>
          <p:cNvSpPr/>
          <p:nvPr/>
        </p:nvSpPr>
        <p:spPr bwMode="auto">
          <a:xfrm>
            <a:off x="10505661" y="5854857"/>
            <a:ext cx="1686339" cy="955875"/>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30" name="Picture 29"/>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052857" y="6400277"/>
            <a:ext cx="1031468" cy="378927"/>
          </a:xfrm>
          <a:prstGeom prst="rect">
            <a:avLst/>
          </a:prstGeom>
        </p:spPr>
      </p:pic>
    </p:spTree>
    <p:extLst>
      <p:ext uri="{BB962C8B-B14F-4D97-AF65-F5344CB8AC3E}">
        <p14:creationId xmlns:p14="http://schemas.microsoft.com/office/powerpoint/2010/main" val="132497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257947"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94850" y="568381"/>
            <a:ext cx="6127231"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PLATFORM</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Key Management</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2" name="TextBox 1">
            <a:extLst>
              <a:ext uri="{FF2B5EF4-FFF2-40B4-BE49-F238E27FC236}">
                <a16:creationId xmlns:a16="http://schemas.microsoft.com/office/drawing/2014/main" id="{68B12D93-3E74-894C-B221-E17DD172A9FA}"/>
              </a:ext>
            </a:extLst>
          </p:cNvPr>
          <p:cNvSpPr txBox="1"/>
          <p:nvPr/>
        </p:nvSpPr>
        <p:spPr>
          <a:xfrm>
            <a:off x="930630" y="1939522"/>
            <a:ext cx="9199208" cy="738664"/>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Dịch vụ quản lý khóa bí mật, chứng chỉ SSL, khóa mã hóa tập trung được tích hợp với nhiều dịch vụ. Sử dụng Viettel Key Management Service, khách hàng có thể tạo, lưu trữ, kiểm soát các khóa để mã hóa dữ liệu đồng thời tích hợp với các thành phần khác trong hệ thống như Load Balancer, Database, Storage</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C7E5E5F-CE1D-B943-9DF6-3D38F7ADBD85}"/>
              </a:ext>
            </a:extLst>
          </p:cNvPr>
          <p:cNvSpPr txBox="1"/>
          <p:nvPr/>
        </p:nvSpPr>
        <p:spPr>
          <a:xfrm>
            <a:off x="1071563" y="3157538"/>
            <a:ext cx="9424989" cy="1600438"/>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Bảo mật cao</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Kiểm soát quyền truy cập vào dữ liệu được mã hóa </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Điểm kiểm soát duy nhất để quản lý khóa và xác định chính sách một cách nhất quán trên các dịch vụ </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Mã hóa dữ liệu trong ứng dụng</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9E2A872-7FE0-2644-99B4-B1429BDCEAD3}"/>
              </a:ext>
            </a:extLst>
          </p:cNvPr>
          <p:cNvSpPr txBox="1"/>
          <p:nvPr/>
        </p:nvSpPr>
        <p:spPr>
          <a:xfrm>
            <a:off x="930630" y="4996444"/>
            <a:ext cx="4639072" cy="1384995"/>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p>
          <a:p>
            <a:pPr marL="285750" indent="-285750">
              <a:buFontTx/>
              <a:buChar char="-"/>
            </a:pPr>
            <a:r>
              <a:rPr lang="en-US" dirty="0">
                <a:latin typeface="Times New Roman" panose="02020603050405020304" pitchFamily="18" charset="0"/>
                <a:cs typeface="Times New Roman" panose="02020603050405020304" pitchFamily="18" charset="0"/>
              </a:rPr>
              <a:t>Optional </a:t>
            </a:r>
          </a:p>
          <a:p>
            <a:pPr marL="285750" indent="-285750">
              <a:buFontTx/>
              <a:buChar char="-"/>
            </a:pPr>
            <a:r>
              <a:rPr lang="en-US" dirty="0" err="1">
                <a:latin typeface="Times New Roman" panose="02020603050405020304" pitchFamily="18" charset="0"/>
                <a:cs typeface="Times New Roman" panose="02020603050405020304" pitchFamily="18" charset="0"/>
              </a:rPr>
              <a:t>Nếu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server</a:t>
            </a:r>
          </a:p>
          <a:p>
            <a:pPr marL="285750" indent="-285750">
              <a:buFontTx/>
              <a:buChar char="-"/>
            </a:pPr>
            <a:r>
              <a:rPr lang="en-US" dirty="0" err="1">
                <a:latin typeface="Times New Roman" panose="02020603050405020304" pitchFamily="18" charset="0"/>
                <a:cs typeface="Times New Roman" panose="02020603050405020304" pitchFamily="18" charset="0"/>
              </a:rPr>
              <a:t>Chứng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SSL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domain </a:t>
            </a:r>
          </a:p>
          <a:p>
            <a:pPr marL="285750" indent="-285750">
              <a:buFontTx/>
              <a:buChar char="-"/>
            </a:pPr>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496552" y="5774635"/>
            <a:ext cx="1695448" cy="1036097"/>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047285" y="6398231"/>
            <a:ext cx="1037040" cy="380973"/>
          </a:xfrm>
          <a:prstGeom prst="rect">
            <a:avLst/>
          </a:prstGeom>
        </p:spPr>
      </p:pic>
    </p:spTree>
    <p:extLst>
      <p:ext uri="{BB962C8B-B14F-4D97-AF65-F5344CB8AC3E}">
        <p14:creationId xmlns:p14="http://schemas.microsoft.com/office/powerpoint/2010/main" val="187147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170685" y="468627"/>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719308" y="4456142"/>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50489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55663" y="556562"/>
            <a:ext cx="460717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2F2F2F"/>
                </a:solidFill>
                <a:latin typeface="Times New Roman" panose="02020603050405020304" pitchFamily="18" charset="0"/>
                <a:cs typeface="Times New Roman" panose="02020603050405020304" pitchFamily="18" charset="0"/>
              </a:rPr>
              <a:t>CÁC NHÓM DỊCH VỤ VIETTEL CLOUD</a:t>
            </a:r>
            <a:endParaRPr sz="1800" b="1" dirty="0">
              <a:solidFill>
                <a:srgbClr val="2F2F2F"/>
              </a:solidFill>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2425D7EF-6E4C-6540-B557-52FB1C7C2509}"/>
              </a:ext>
            </a:extLst>
          </p:cNvPr>
          <p:cNvGrpSpPr/>
          <p:nvPr/>
        </p:nvGrpSpPr>
        <p:grpSpPr>
          <a:xfrm>
            <a:off x="6448254" y="1269481"/>
            <a:ext cx="4274275" cy="787079"/>
            <a:chOff x="6542913" y="1354237"/>
            <a:chExt cx="4274275" cy="787079"/>
          </a:xfrm>
        </p:grpSpPr>
        <p:sp>
          <p:nvSpPr>
            <p:cNvPr id="8" name="Rectangle 7">
              <a:extLst>
                <a:ext uri="{FF2B5EF4-FFF2-40B4-BE49-F238E27FC236}">
                  <a16:creationId xmlns:a16="http://schemas.microsoft.com/office/drawing/2014/main" id="{D018464B-8E0C-0547-97E2-F21F9627AD0A}"/>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Rounded Rectangle 15">
              <a:extLst>
                <a:ext uri="{FF2B5EF4-FFF2-40B4-BE49-F238E27FC236}">
                  <a16:creationId xmlns:a16="http://schemas.microsoft.com/office/drawing/2014/main" id="{708CF1C1-5BE5-D749-9AEE-6D9F4C2C3C10}"/>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8B75FB31-5864-9447-A4E6-D5C3F0064DC3}"/>
              </a:ext>
            </a:extLst>
          </p:cNvPr>
          <p:cNvGrpSpPr/>
          <p:nvPr/>
        </p:nvGrpSpPr>
        <p:grpSpPr>
          <a:xfrm>
            <a:off x="6455650" y="2167920"/>
            <a:ext cx="4274275" cy="787079"/>
            <a:chOff x="6542913" y="1354237"/>
            <a:chExt cx="4274275" cy="787079"/>
          </a:xfrm>
        </p:grpSpPr>
        <p:sp>
          <p:nvSpPr>
            <p:cNvPr id="25" name="Rectangle 24">
              <a:extLst>
                <a:ext uri="{FF2B5EF4-FFF2-40B4-BE49-F238E27FC236}">
                  <a16:creationId xmlns:a16="http://schemas.microsoft.com/office/drawing/2014/main" id="{5D65492D-DB22-E040-B24D-DBC4971ABA93}"/>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ounded Rectangle 25">
              <a:extLst>
                <a:ext uri="{FF2B5EF4-FFF2-40B4-BE49-F238E27FC236}">
                  <a16:creationId xmlns:a16="http://schemas.microsoft.com/office/drawing/2014/main" id="{684B0498-968D-6F45-A495-C9F1088F1CE9}"/>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0" name="Group 29">
            <a:extLst>
              <a:ext uri="{FF2B5EF4-FFF2-40B4-BE49-F238E27FC236}">
                <a16:creationId xmlns:a16="http://schemas.microsoft.com/office/drawing/2014/main" id="{4BEAFB68-B423-9E46-A81D-3F41F6CB932D}"/>
              </a:ext>
            </a:extLst>
          </p:cNvPr>
          <p:cNvGrpSpPr/>
          <p:nvPr/>
        </p:nvGrpSpPr>
        <p:grpSpPr>
          <a:xfrm>
            <a:off x="6463046" y="3122987"/>
            <a:ext cx="4274275" cy="787079"/>
            <a:chOff x="6542913" y="1354237"/>
            <a:chExt cx="4274275" cy="787079"/>
          </a:xfrm>
        </p:grpSpPr>
        <p:sp>
          <p:nvSpPr>
            <p:cNvPr id="31" name="Rectangle 30">
              <a:extLst>
                <a:ext uri="{FF2B5EF4-FFF2-40B4-BE49-F238E27FC236}">
                  <a16:creationId xmlns:a16="http://schemas.microsoft.com/office/drawing/2014/main" id="{74964428-76BE-D74A-A8A8-1A680178CF73}"/>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2" name="Rounded Rectangle 31">
              <a:extLst>
                <a:ext uri="{FF2B5EF4-FFF2-40B4-BE49-F238E27FC236}">
                  <a16:creationId xmlns:a16="http://schemas.microsoft.com/office/drawing/2014/main" id="{83ED6A7C-FDAC-B640-BE9F-1306B5D6286A}"/>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grpSp>
        <p:nvGrpSpPr>
          <p:cNvPr id="39" name="Group 38">
            <a:extLst>
              <a:ext uri="{FF2B5EF4-FFF2-40B4-BE49-F238E27FC236}">
                <a16:creationId xmlns:a16="http://schemas.microsoft.com/office/drawing/2014/main" id="{A0612851-7921-D348-B09C-48D11C40CD99}"/>
              </a:ext>
            </a:extLst>
          </p:cNvPr>
          <p:cNvGrpSpPr/>
          <p:nvPr/>
        </p:nvGrpSpPr>
        <p:grpSpPr>
          <a:xfrm>
            <a:off x="6497602" y="4088163"/>
            <a:ext cx="4247115" cy="787079"/>
            <a:chOff x="6542913" y="1354237"/>
            <a:chExt cx="4274275" cy="787079"/>
          </a:xfrm>
        </p:grpSpPr>
        <p:sp>
          <p:nvSpPr>
            <p:cNvPr id="40" name="Rectangle 39">
              <a:extLst>
                <a:ext uri="{FF2B5EF4-FFF2-40B4-BE49-F238E27FC236}">
                  <a16:creationId xmlns:a16="http://schemas.microsoft.com/office/drawing/2014/main" id="{D8915258-42B8-3C41-A568-6441D68F314F}"/>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lumMod val="50000"/>
                    </a:schemeClr>
                  </a:solidFill>
                  <a:latin typeface="Times New Roman" panose="02020603050405020304" pitchFamily="18" charset="0"/>
                  <a:cs typeface="Times New Roman" panose="02020603050405020304" pitchFamily="18" charset="0"/>
                </a:rPr>
                <a:t>Giải</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pháp</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giáo</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dục</a:t>
              </a:r>
              <a:endParaRPr lang="en-US" dirty="0">
                <a:solidFill>
                  <a:schemeClr val="tx1">
                    <a:lumMod val="50000"/>
                  </a:schemeClr>
                </a:solidFill>
                <a:latin typeface="Times New Roman" panose="02020603050405020304" pitchFamily="18" charset="0"/>
                <a:cs typeface="Times New Roman" panose="02020603050405020304" pitchFamily="18" charset="0"/>
              </a:endParaRPr>
            </a:p>
            <a:p>
              <a:pPr algn="ct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thông</a:t>
              </a:r>
              <a:r>
                <a:rPr lang="en-US" dirty="0">
                  <a:solidFill>
                    <a:schemeClr val="tx1">
                      <a:lumMod val="50000"/>
                    </a:schemeClr>
                  </a:solidFill>
                  <a:latin typeface="Times New Roman" panose="02020603050405020304" pitchFamily="18" charset="0"/>
                  <a:cs typeface="Times New Roman" panose="02020603050405020304" pitchFamily="18" charset="0"/>
                </a:rPr>
                <a:t> </a:t>
              </a:r>
              <a:r>
                <a:rPr lang="en-US" dirty="0" err="1">
                  <a:solidFill>
                    <a:schemeClr val="tx1">
                      <a:lumMod val="50000"/>
                    </a:schemeClr>
                  </a:solidFill>
                  <a:latin typeface="Times New Roman" panose="02020603050405020304" pitchFamily="18" charset="0"/>
                  <a:cs typeface="Times New Roman" panose="02020603050405020304" pitchFamily="18" charset="0"/>
                </a:rPr>
                <a:t>minh</a:t>
              </a:r>
              <a:endParaRPr lang="en-US"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41" name="Rounded Rectangle 40">
              <a:extLst>
                <a:ext uri="{FF2B5EF4-FFF2-40B4-BE49-F238E27FC236}">
                  <a16:creationId xmlns:a16="http://schemas.microsoft.com/office/drawing/2014/main" id="{45AF0791-797B-6641-89EE-58A695692947}"/>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10" name="TextBox 9">
            <a:extLst>
              <a:ext uri="{FF2B5EF4-FFF2-40B4-BE49-F238E27FC236}">
                <a16:creationId xmlns:a16="http://schemas.microsoft.com/office/drawing/2014/main" id="{DDE47FED-C8E8-F64B-A9FF-4F6C159565D8}"/>
              </a:ext>
            </a:extLst>
          </p:cNvPr>
          <p:cNvSpPr txBox="1"/>
          <p:nvPr/>
        </p:nvSpPr>
        <p:spPr>
          <a:xfrm>
            <a:off x="6536674" y="1487576"/>
            <a:ext cx="1926194" cy="307777"/>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Viettel Cloud Camera</a:t>
            </a:r>
          </a:p>
        </p:txBody>
      </p:sp>
      <p:sp>
        <p:nvSpPr>
          <p:cNvPr id="11" name="TextBox 10">
            <a:extLst>
              <a:ext uri="{FF2B5EF4-FFF2-40B4-BE49-F238E27FC236}">
                <a16:creationId xmlns:a16="http://schemas.microsoft.com/office/drawing/2014/main" id="{501367AF-E47A-EE45-8B3A-C050B6653BD9}"/>
              </a:ext>
            </a:extLst>
          </p:cNvPr>
          <p:cNvSpPr txBox="1"/>
          <p:nvPr/>
        </p:nvSpPr>
        <p:spPr>
          <a:xfrm>
            <a:off x="8667282" y="1416435"/>
            <a:ext cx="1877644" cy="523220"/>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Camera </a:t>
            </a:r>
            <a:r>
              <a:rPr lang="en-US" dirty="0" err="1">
                <a:latin typeface="Times New Roman" panose="02020603050405020304" pitchFamily="18" charset="0"/>
                <a:cs typeface="Times New Roman" panose="02020603050405020304" pitchFamily="18" charset="0"/>
              </a:rPr>
              <a:t>giám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minh</a:t>
            </a:r>
            <a:endParaRPr lang="en-US" dirty="0">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19B1CB0E-F248-4644-9523-731B40B1A877}"/>
              </a:ext>
            </a:extLst>
          </p:cNvPr>
          <p:cNvSpPr txBox="1"/>
          <p:nvPr/>
        </p:nvSpPr>
        <p:spPr>
          <a:xfrm>
            <a:off x="6497602" y="2362377"/>
            <a:ext cx="1926194" cy="307777"/>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Viettel Home Camera</a:t>
            </a:r>
          </a:p>
        </p:txBody>
      </p:sp>
      <p:sp>
        <p:nvSpPr>
          <p:cNvPr id="22" name="TextBox 21">
            <a:extLst>
              <a:ext uri="{FF2B5EF4-FFF2-40B4-BE49-F238E27FC236}">
                <a16:creationId xmlns:a16="http://schemas.microsoft.com/office/drawing/2014/main" id="{45510281-5341-6841-82D3-0B68EA46088D}"/>
              </a:ext>
            </a:extLst>
          </p:cNvPr>
          <p:cNvSpPr txBox="1"/>
          <p:nvPr/>
        </p:nvSpPr>
        <p:spPr>
          <a:xfrm>
            <a:off x="8613811" y="2315766"/>
            <a:ext cx="2130455" cy="523220"/>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Camera </a:t>
            </a:r>
            <a:r>
              <a:rPr lang="en-US" dirty="0" err="1">
                <a:latin typeface="Times New Roman" panose="02020603050405020304" pitchFamily="18" charset="0"/>
                <a:cs typeface="Times New Roman" panose="02020603050405020304" pitchFamily="18" charset="0"/>
              </a:rPr>
              <a:t>giám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sát</a:t>
            </a:r>
            <a:r>
              <a:rPr lang="en-US" dirty="0">
                <a:latin typeface="Times New Roman" panose="02020603050405020304" pitchFamily="18" charset="0"/>
                <a:cs typeface="Times New Roman" panose="02020603050405020304" pitchFamily="18" charset="0"/>
              </a:rPr>
              <a:t> an </a:t>
            </a:r>
            <a:r>
              <a:rPr lang="en-US" dirty="0" err="1">
                <a:latin typeface="Times New Roman" panose="02020603050405020304" pitchFamily="18" charset="0"/>
                <a:cs typeface="Times New Roman" panose="02020603050405020304" pitchFamily="18" charset="0"/>
              </a:rPr>
              <a:t>ninh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endParaRPr lang="en-US"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96F92CA7-3398-F841-88C7-3D74506451EB}"/>
              </a:ext>
            </a:extLst>
          </p:cNvPr>
          <p:cNvSpPr txBox="1"/>
          <p:nvPr/>
        </p:nvSpPr>
        <p:spPr>
          <a:xfrm>
            <a:off x="6582087" y="3234069"/>
            <a:ext cx="1617239" cy="307777"/>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Viettel Smart Home</a:t>
            </a:r>
          </a:p>
        </p:txBody>
      </p:sp>
      <p:sp>
        <p:nvSpPr>
          <p:cNvPr id="42" name="TextBox 41">
            <a:extLst>
              <a:ext uri="{FF2B5EF4-FFF2-40B4-BE49-F238E27FC236}">
                <a16:creationId xmlns:a16="http://schemas.microsoft.com/office/drawing/2014/main" id="{D8E20C64-1ACF-7A48-8974-3DB545A50E1A}"/>
              </a:ext>
            </a:extLst>
          </p:cNvPr>
          <p:cNvSpPr txBox="1"/>
          <p:nvPr/>
        </p:nvSpPr>
        <p:spPr>
          <a:xfrm>
            <a:off x="8639412" y="3329964"/>
            <a:ext cx="1935863" cy="307777"/>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vệ</a:t>
            </a:r>
            <a:r>
              <a:rPr lang="en-US" dirty="0">
                <a:latin typeface="Times New Roman" panose="02020603050405020304" pitchFamily="18" charset="0"/>
                <a:cs typeface="Times New Roman" panose="02020603050405020304" pitchFamily="18" charset="0"/>
              </a:rPr>
              <a:t> an </a:t>
            </a:r>
            <a:r>
              <a:rPr lang="en-US" dirty="0" err="1">
                <a:latin typeface="Times New Roman" panose="02020603050405020304" pitchFamily="18" charset="0"/>
                <a:cs typeface="Times New Roman" panose="02020603050405020304" pitchFamily="18" charset="0"/>
              </a:rPr>
              <a:t>ninh</a:t>
            </a:r>
            <a:r>
              <a:rPr lang="en-US" dirty="0">
                <a:latin typeface="Times New Roman" panose="02020603050405020304" pitchFamily="18" charset="0"/>
                <a:cs typeface="Times New Roman" panose="02020603050405020304" pitchFamily="18" charset="0"/>
              </a:rPr>
              <a:t> </a:t>
            </a:r>
          </a:p>
        </p:txBody>
      </p:sp>
      <p:sp>
        <p:nvSpPr>
          <p:cNvPr id="48" name="TextBox 47">
            <a:extLst>
              <a:ext uri="{FF2B5EF4-FFF2-40B4-BE49-F238E27FC236}">
                <a16:creationId xmlns:a16="http://schemas.microsoft.com/office/drawing/2014/main" id="{E7AE997F-9582-E448-AD4A-281452B06BB5}"/>
              </a:ext>
            </a:extLst>
          </p:cNvPr>
          <p:cNvSpPr txBox="1"/>
          <p:nvPr/>
        </p:nvSpPr>
        <p:spPr>
          <a:xfrm>
            <a:off x="6470442" y="4211440"/>
            <a:ext cx="2063510" cy="523220"/>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Viettel Education </a:t>
            </a:r>
            <a:r>
              <a:rPr lang="en-US" dirty="0" err="1">
                <a:latin typeface="Times New Roman" panose="02020603050405020304" pitchFamily="18" charset="0"/>
                <a:cs typeface="Times New Roman" panose="02020603050405020304" pitchFamily="18" charset="0"/>
              </a:rPr>
              <a:t>Smartup</a:t>
            </a:r>
            <a:endParaRPr lang="en-US" dirty="0">
              <a:latin typeface="Times New Roman" panose="02020603050405020304" pitchFamily="18" charset="0"/>
              <a:cs typeface="Times New Roman" panose="02020603050405020304" pitchFamily="18" charset="0"/>
            </a:endParaRPr>
          </a:p>
        </p:txBody>
      </p:sp>
      <p:sp>
        <p:nvSpPr>
          <p:cNvPr id="86" name="Rounded Rectangle 85">
            <a:extLst>
              <a:ext uri="{FF2B5EF4-FFF2-40B4-BE49-F238E27FC236}">
                <a16:creationId xmlns:a16="http://schemas.microsoft.com/office/drawing/2014/main" id="{A34DFE95-DA9F-D44F-BC88-DAAD7C1F8995}"/>
              </a:ext>
            </a:extLst>
          </p:cNvPr>
          <p:cNvSpPr/>
          <p:nvPr/>
        </p:nvSpPr>
        <p:spPr>
          <a:xfrm>
            <a:off x="1011871" y="2776342"/>
            <a:ext cx="4252937" cy="13373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000" dirty="0">
                <a:solidFill>
                  <a:srgbClr val="000000"/>
                </a:solidFill>
                <a:latin typeface="Times New Roman" panose="02020603050405020304" pitchFamily="18" charset="0"/>
                <a:cs typeface="Times New Roman" panose="02020603050405020304" pitchFamily="18" charset="0"/>
              </a:rPr>
              <a:t>Nhóm giải pháp </a:t>
            </a:r>
          </a:p>
          <a:p>
            <a:pPr algn="ctr"/>
            <a:r>
              <a:rPr lang="en-VN" sz="2000" dirty="0">
                <a:solidFill>
                  <a:srgbClr val="000000"/>
                </a:solidFill>
                <a:latin typeface="Times New Roman" panose="02020603050405020304" pitchFamily="18" charset="0"/>
                <a:cs typeface="Times New Roman" panose="02020603050405020304" pitchFamily="18" charset="0"/>
              </a:rPr>
              <a:t>Software as a Service</a:t>
            </a:r>
          </a:p>
        </p:txBody>
      </p:sp>
      <p:grpSp>
        <p:nvGrpSpPr>
          <p:cNvPr id="87" name="Group 86">
            <a:extLst>
              <a:ext uri="{FF2B5EF4-FFF2-40B4-BE49-F238E27FC236}">
                <a16:creationId xmlns:a16="http://schemas.microsoft.com/office/drawing/2014/main" id="{BEBCD513-0610-D449-A324-92EEA63F37FF}"/>
              </a:ext>
            </a:extLst>
          </p:cNvPr>
          <p:cNvGrpSpPr/>
          <p:nvPr/>
        </p:nvGrpSpPr>
        <p:grpSpPr>
          <a:xfrm>
            <a:off x="6470442" y="5129965"/>
            <a:ext cx="4274275" cy="787079"/>
            <a:chOff x="6542913" y="1354237"/>
            <a:chExt cx="4274275" cy="787079"/>
          </a:xfrm>
        </p:grpSpPr>
        <p:sp>
          <p:nvSpPr>
            <p:cNvPr id="88" name="Rectangle 87">
              <a:extLst>
                <a:ext uri="{FF2B5EF4-FFF2-40B4-BE49-F238E27FC236}">
                  <a16:creationId xmlns:a16="http://schemas.microsoft.com/office/drawing/2014/main" id="{7081199E-9EC3-9949-8A5B-C6B8AB969014}"/>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9" name="Rounded Rectangle 88">
              <a:extLst>
                <a:ext uri="{FF2B5EF4-FFF2-40B4-BE49-F238E27FC236}">
                  <a16:creationId xmlns:a16="http://schemas.microsoft.com/office/drawing/2014/main" id="{C24BEAA1-278C-5145-A0B4-5139B128065C}"/>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pic>
        <p:nvPicPr>
          <p:cNvPr id="90" name="Google Shape;359;p12" descr="Background pattern&#10;&#10;Description automatically generated with medium confidence">
            <a:extLst>
              <a:ext uri="{FF2B5EF4-FFF2-40B4-BE49-F238E27FC236}">
                <a16:creationId xmlns:a16="http://schemas.microsoft.com/office/drawing/2014/main" id="{9AA1BCA1-10A8-F84E-BEB2-C9F0139029F5}"/>
              </a:ext>
            </a:extLst>
          </p:cNvPr>
          <p:cNvPicPr preferRelativeResize="0"/>
          <p:nvPr/>
        </p:nvPicPr>
        <p:blipFill rotWithShape="1">
          <a:blip r:embed="rId4">
            <a:alphaModFix amt="50000"/>
          </a:blip>
          <a:srcRect/>
          <a:stretch/>
        </p:blipFill>
        <p:spPr>
          <a:xfrm>
            <a:off x="-5719308" y="4759415"/>
            <a:ext cx="24093298" cy="3434400"/>
          </a:xfrm>
          <a:prstGeom prst="rect">
            <a:avLst/>
          </a:prstGeom>
          <a:noFill/>
          <a:ln>
            <a:noFill/>
          </a:ln>
        </p:spPr>
      </p:pic>
      <p:sp>
        <p:nvSpPr>
          <p:cNvPr id="91" name="TextBox 90">
            <a:extLst>
              <a:ext uri="{FF2B5EF4-FFF2-40B4-BE49-F238E27FC236}">
                <a16:creationId xmlns:a16="http://schemas.microsoft.com/office/drawing/2014/main" id="{E219BDBC-F23E-864A-BCFC-D2247496CBF5}"/>
              </a:ext>
            </a:extLst>
          </p:cNvPr>
          <p:cNvSpPr txBox="1"/>
          <p:nvPr/>
        </p:nvSpPr>
        <p:spPr>
          <a:xfrm>
            <a:off x="6536674" y="5298519"/>
            <a:ext cx="2063510" cy="523220"/>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Viettel Cloud Security (WAF &amp; DDOS)</a:t>
            </a:r>
          </a:p>
        </p:txBody>
      </p:sp>
      <p:sp>
        <p:nvSpPr>
          <p:cNvPr id="92" name="TextBox 91">
            <a:extLst>
              <a:ext uri="{FF2B5EF4-FFF2-40B4-BE49-F238E27FC236}">
                <a16:creationId xmlns:a16="http://schemas.microsoft.com/office/drawing/2014/main" id="{E56437B2-F603-844D-A333-C49D47BEDABA}"/>
              </a:ext>
            </a:extLst>
          </p:cNvPr>
          <p:cNvSpPr txBox="1"/>
          <p:nvPr/>
        </p:nvSpPr>
        <p:spPr>
          <a:xfrm>
            <a:off x="8756053" y="5298519"/>
            <a:ext cx="1919146" cy="523220"/>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WAF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DDoS</a:t>
            </a:r>
          </a:p>
        </p:txBody>
      </p:sp>
      <p:sp>
        <p:nvSpPr>
          <p:cNvPr id="35" name="Freeform 5"/>
          <p:cNvSpPr/>
          <p:nvPr/>
        </p:nvSpPr>
        <p:spPr bwMode="auto">
          <a:xfrm>
            <a:off x="10675199" y="5890485"/>
            <a:ext cx="1516801" cy="920247"/>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36" name="Picture 35"/>
          <p:cNvPicPr>
            <a:picLocks noChangeAspect="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56557" y="6438373"/>
            <a:ext cx="927768" cy="340831"/>
          </a:xfrm>
          <a:prstGeom prst="rect">
            <a:avLst/>
          </a:prstGeom>
        </p:spPr>
      </p:pic>
    </p:spTree>
    <p:extLst>
      <p:ext uri="{BB962C8B-B14F-4D97-AF65-F5344CB8AC3E}">
        <p14:creationId xmlns:p14="http://schemas.microsoft.com/office/powerpoint/2010/main" val="417186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par>
                                <p:cTn id="20" presetID="10" presetClass="entr" presetSubtype="0" fill="hold" nodeType="withEffect">
                                  <p:stCondLst>
                                    <p:cond delay="0"/>
                                  </p:stCondLst>
                                  <p:childTnLst>
                                    <p:set>
                                      <p:cBhvr>
                                        <p:cTn id="21" dur="1" fill="hold">
                                          <p:stCondLst>
                                            <p:cond delay="0"/>
                                          </p:stCondLst>
                                        </p:cTn>
                                        <p:tgtEl>
                                          <p:spTgt spid="90"/>
                                        </p:tgtEl>
                                        <p:attrNameLst>
                                          <p:attrName>style.visibility</p:attrName>
                                        </p:attrNameLst>
                                      </p:cBhvr>
                                      <p:to>
                                        <p:strVal val="visible"/>
                                      </p:to>
                                    </p:set>
                                    <p:animEffect transition="in" filter="fade">
                                      <p:cBhvr>
                                        <p:cTn id="22"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14791" y="0"/>
            <a:ext cx="12135512" cy="6858000"/>
          </a:xfrm>
          <a:prstGeom prst="rect">
            <a:avLst/>
          </a:prstGeom>
          <a:noFill/>
          <a:ln>
            <a:noFill/>
          </a:ln>
        </p:spPr>
      </p:pic>
      <p:sp>
        <p:nvSpPr>
          <p:cNvPr id="181" name="Google Shape;181;p7"/>
          <p:cNvSpPr/>
          <p:nvPr/>
        </p:nvSpPr>
        <p:spPr>
          <a:xfrm>
            <a:off x="809677" y="1287298"/>
            <a:ext cx="7107407" cy="2135842"/>
          </a:xfrm>
          <a:prstGeom prst="roundRect">
            <a:avLst>
              <a:gd name="adj" fmla="val 17122"/>
            </a:avLst>
          </a:prstGeom>
          <a:solidFill>
            <a:srgbClr val="F2F2F2"/>
          </a:solidFill>
          <a:ln>
            <a:noFill/>
          </a:ln>
        </p:spPr>
        <p:txBody>
          <a:bodyPr spcFirstLastPara="1" wrap="square" lIns="91425" tIns="45700" rIns="91425" bIns="45700" anchor="ctr" anchorCtr="0">
            <a:noAutofit/>
          </a:bodyPr>
          <a:lstStyle/>
          <a:p>
            <a:pPr lvl="0" algn="just"/>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Tập</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đoàn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Viễn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thông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Quân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đội</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Viettel</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tự</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hào</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là</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nhà</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cung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cấp</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dịch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vụ</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trung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tâm</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dữ</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liệu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và</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điện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toán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đám</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mây</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hàng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đầu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Việt</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Nam,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sẵn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sàng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đáp</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ứng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các</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nhu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cầu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đa</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dạng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của</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chính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phủ</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doanh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nghiệp</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tổ</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chức</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cá</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nhân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Với</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sứ</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mệnh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Tiên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phong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chủ</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lực</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kiến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tạo</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xã</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hội</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số</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Viettel</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không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ngừng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nỗ</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lực</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cải</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tiến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và</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đa</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dạng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hóa</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danh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mục</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dịch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vụ</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mở</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rộng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phạm</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vi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kinh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doanh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để</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đáp</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ứng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nhu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cầu</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chuyển</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đổi</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số</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của</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khách</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r>
              <a:rPr lang="en-US" sz="1800" dirty="0" err="1">
                <a:solidFill>
                  <a:schemeClr val="tx1"/>
                </a:solidFill>
                <a:latin typeface="Times New Roman" panose="02020603050405020304" pitchFamily="18" charset="0"/>
                <a:ea typeface="Sarabun"/>
                <a:cs typeface="Times New Roman" panose="02020603050405020304" pitchFamily="18" charset="0"/>
                <a:sym typeface="Sarabun"/>
              </a:rPr>
              <a:t>hàng</a:t>
            </a:r>
            <a:r>
              <a:rPr lang="en-US" sz="1800" dirty="0">
                <a:solidFill>
                  <a:schemeClr val="tx1"/>
                </a:solidFill>
                <a:latin typeface="Times New Roman" panose="02020603050405020304" pitchFamily="18" charset="0"/>
                <a:ea typeface="Sarabun"/>
                <a:cs typeface="Times New Roman" panose="02020603050405020304" pitchFamily="18" charset="0"/>
                <a:sym typeface="Sarabun"/>
              </a:rPr>
              <a:t>. </a:t>
            </a:r>
            <a:endParaRPr sz="1800" dirty="0">
              <a:solidFill>
                <a:schemeClr val="tx1"/>
              </a:solidFill>
              <a:latin typeface="Times New Roman" panose="02020603050405020304" pitchFamily="18" charset="0"/>
              <a:ea typeface="Sarabun"/>
              <a:cs typeface="Times New Roman" panose="02020603050405020304" pitchFamily="18" charset="0"/>
              <a:sym typeface="Sarabun"/>
            </a:endParaRPr>
          </a:p>
        </p:txBody>
      </p:sp>
      <p:sp>
        <p:nvSpPr>
          <p:cNvPr id="12" name="Google Shape;313;p24">
            <a:extLst>
              <a:ext uri="{FF2B5EF4-FFF2-40B4-BE49-F238E27FC236}">
                <a16:creationId xmlns:a16="http://schemas.microsoft.com/office/drawing/2014/main" id="{4771A0E3-7330-4042-8D63-0AC86809BD1B}"/>
              </a:ext>
            </a:extLst>
          </p:cNvPr>
          <p:cNvSpPr/>
          <p:nvPr/>
        </p:nvSpPr>
        <p:spPr>
          <a:xfrm flipH="1">
            <a:off x="613844" y="336627"/>
            <a:ext cx="57741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FS PF BeauSans Pro" panose="02000500000000020004" pitchFamily="2" charset="0"/>
              <a:ea typeface="Sarabun"/>
              <a:cs typeface="Sarabun"/>
              <a:sym typeface="Sarabun"/>
            </a:endParaRPr>
          </a:p>
        </p:txBody>
      </p:sp>
      <p:sp>
        <p:nvSpPr>
          <p:cNvPr id="13" name="Google Shape;314;p24">
            <a:extLst>
              <a:ext uri="{FF2B5EF4-FFF2-40B4-BE49-F238E27FC236}">
                <a16:creationId xmlns:a16="http://schemas.microsoft.com/office/drawing/2014/main" id="{391DE276-0360-4606-8AA5-55AFE84B47A0}"/>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sym typeface="Arial"/>
            </a:endParaRPr>
          </a:p>
        </p:txBody>
      </p:sp>
      <p:sp>
        <p:nvSpPr>
          <p:cNvPr id="14" name="Google Shape;315;p24">
            <a:extLst>
              <a:ext uri="{FF2B5EF4-FFF2-40B4-BE49-F238E27FC236}">
                <a16:creationId xmlns:a16="http://schemas.microsoft.com/office/drawing/2014/main" id="{F453582F-3CE4-4581-B502-934BAC24FF84}"/>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15" name="Google Shape;316;p24">
            <a:extLst>
              <a:ext uri="{FF2B5EF4-FFF2-40B4-BE49-F238E27FC236}">
                <a16:creationId xmlns:a16="http://schemas.microsoft.com/office/drawing/2014/main" id="{AC664D42-6162-4DD8-8B88-74E4414CEE07}"/>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16" name="Google Shape;317;p24">
            <a:extLst>
              <a:ext uri="{FF2B5EF4-FFF2-40B4-BE49-F238E27FC236}">
                <a16:creationId xmlns:a16="http://schemas.microsoft.com/office/drawing/2014/main" id="{1EA3F493-5033-45C8-90C1-76DC5D25837A}"/>
              </a:ext>
            </a:extLst>
          </p:cNvPr>
          <p:cNvSpPr txBox="1"/>
          <p:nvPr/>
        </p:nvSpPr>
        <p:spPr>
          <a:xfrm>
            <a:off x="930630" y="565835"/>
            <a:ext cx="55269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dirty="0">
                <a:solidFill>
                  <a:srgbClr val="3F3F3F"/>
                </a:solidFill>
                <a:latin typeface="+mj-lt"/>
              </a:rPr>
              <a:t>2.1 VỀ </a:t>
            </a:r>
            <a:r>
              <a:rPr lang="en-US" sz="2400" b="1" dirty="0">
                <a:solidFill>
                  <a:srgbClr val="3F3F3F"/>
                </a:solidFill>
                <a:latin typeface="Times New Roman" panose="02020603050405020304" pitchFamily="18" charset="0"/>
                <a:cs typeface="Times New Roman" panose="02020603050405020304" pitchFamily="18" charset="0"/>
              </a:rPr>
              <a:t>VIETTEL CLOUD</a:t>
            </a:r>
            <a:endParaRPr lang="vi-VN" sz="1800" b="1" dirty="0">
              <a:latin typeface="Times New Roman" panose="02020603050405020304" pitchFamily="18" charset="0"/>
              <a:cs typeface="Times New Roman" panose="02020603050405020304" pitchFamily="18" charset="0"/>
            </a:endParaRPr>
          </a:p>
        </p:txBody>
      </p:sp>
      <p:sp>
        <p:nvSpPr>
          <p:cNvPr id="17" name="Google Shape;181;p7">
            <a:extLst>
              <a:ext uri="{FF2B5EF4-FFF2-40B4-BE49-F238E27FC236}">
                <a16:creationId xmlns:a16="http://schemas.microsoft.com/office/drawing/2014/main" id="{74CDCE95-30E4-424C-9EC3-5A608DF1E232}"/>
              </a:ext>
            </a:extLst>
          </p:cNvPr>
          <p:cNvSpPr/>
          <p:nvPr/>
        </p:nvSpPr>
        <p:spPr>
          <a:xfrm>
            <a:off x="3971495" y="3642517"/>
            <a:ext cx="7556890" cy="2364744"/>
          </a:xfrm>
          <a:prstGeom prst="roundRect">
            <a:avLst>
              <a:gd name="adj" fmla="val 17122"/>
            </a:avLst>
          </a:prstGeom>
          <a:solidFill>
            <a:srgbClr val="EE0033"/>
          </a:solidFill>
          <a:ln>
            <a:noFill/>
          </a:ln>
        </p:spPr>
        <p:txBody>
          <a:bodyPr spcFirstLastPara="1" wrap="square" lIns="91425" tIns="45700" rIns="91425" bIns="45700" anchor="ctr" anchorCtr="0">
            <a:noAutofit/>
          </a:bodyPr>
          <a:lstStyle/>
          <a:p>
            <a:pPr lvl="0" algn="ctr"/>
            <a:r>
              <a:rPr lang="vi-VN" sz="1800" dirty="0">
                <a:solidFill>
                  <a:schemeClr val="bg1"/>
                </a:solidFill>
                <a:latin typeface="+mj-lt"/>
                <a:ea typeface="Sarabun"/>
                <a:cs typeface="Sarabun"/>
                <a:sym typeface="Sarabun"/>
              </a:rPr>
              <a:t>Viettel Cloud là hệ sinh thái sản phẩm dịch vụ điện toán đám mây hiện đại của Tập đoàn Viettel. Với mục tiêu phổ cập công nghệ đám mây trong nước, Viettel Cloud sở hữu danh mục sản phẩm đa dạng, dễ tiếp cận với người dùng, đảm bảo an toàn bảo mật và cam kết tỷ lệ uptime lên đến 99,99%. Cá nhân/Doanh nghiệp có thể tiếp cận các dịch vụ điện toán, lưu trữ và cơ sở dữ liệu từ Viettel - nhà cung cấp dịch vụ đám mây uy tín và bảo mật bậc nhất Việt Nam.</a:t>
            </a:r>
            <a:endParaRPr sz="1800" dirty="0">
              <a:solidFill>
                <a:schemeClr val="bg1"/>
              </a:solidFill>
              <a:latin typeface="+mj-lt"/>
              <a:ea typeface="Sarabun"/>
              <a:cs typeface="Sarabun"/>
              <a:sym typeface="Sarabun"/>
            </a:endParaRPr>
          </a:p>
        </p:txBody>
      </p:sp>
      <p:sp>
        <p:nvSpPr>
          <p:cNvPr id="11" name="Freeform 5"/>
          <p:cNvSpPr/>
          <p:nvPr/>
        </p:nvSpPr>
        <p:spPr bwMode="auto">
          <a:xfrm>
            <a:off x="10136221" y="5544765"/>
            <a:ext cx="2055779" cy="1265967"/>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8" name="Picture 17"/>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826885" y="6317263"/>
            <a:ext cx="1257440" cy="4619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744965"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71037" y="606012"/>
            <a:ext cx="7518709"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SOFTWARE</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Cloud Firewall</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pic>
        <p:nvPicPr>
          <p:cNvPr id="2" name="Picture 1">
            <a:extLst>
              <a:ext uri="{FF2B5EF4-FFF2-40B4-BE49-F238E27FC236}">
                <a16:creationId xmlns:a16="http://schemas.microsoft.com/office/drawing/2014/main" id="{C7F78BBA-2DB9-5442-BC63-7EFC89C5098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143885" y="2178079"/>
            <a:ext cx="5718174" cy="2974577"/>
          </a:xfrm>
          <a:prstGeom prst="rect">
            <a:avLst/>
          </a:prstGeom>
        </p:spPr>
      </p:pic>
      <p:sp>
        <p:nvSpPr>
          <p:cNvPr id="3" name="TextBox 2">
            <a:extLst>
              <a:ext uri="{FF2B5EF4-FFF2-40B4-BE49-F238E27FC236}">
                <a16:creationId xmlns:a16="http://schemas.microsoft.com/office/drawing/2014/main" id="{47CBBB48-3333-B541-8CBD-3FC1F329A424}"/>
              </a:ext>
            </a:extLst>
          </p:cNvPr>
          <p:cNvSpPr txBox="1"/>
          <p:nvPr/>
        </p:nvSpPr>
        <p:spPr>
          <a:xfrm>
            <a:off x="930630" y="1939522"/>
            <a:ext cx="5112983" cy="954107"/>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Dịch vụ tường lửa thế hệ mới (Next Generation Firewall - NGFW) có nhiệm vụ bảo vệ dữ liệu khách hàng trong môi trường điện toán đám mây của Viettel với công nghệ tới từ các hãng lớn nhất trên thế giới.</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9E943F9-17CA-7F4C-9F9C-7620716BDD3E}"/>
              </a:ext>
            </a:extLst>
          </p:cNvPr>
          <p:cNvSpPr txBox="1"/>
          <p:nvPr/>
        </p:nvSpPr>
        <p:spPr>
          <a:xfrm>
            <a:off x="1042988" y="3207662"/>
            <a:ext cx="5100897" cy="3108543"/>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Môi trường đám mây: Phát hiện và quản lý ứng dụng trên môi trường cloud dựa vào danh tính người dùng , chứ không chỉ dựa trên các cổng hay giao thức được sử dụng</a:t>
            </a:r>
          </a:p>
          <a:p>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Bảo mật tối đa: Ngăn chặn các phần mềm độc hại xâm nhập vào môi trường điện toán đám mây</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Phân quyền truy cập: Quyết định về những người được sử dụng ứng dụng và cấp quyền dựa trên nhu cầu và thông tin đăng nhập (credential)</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Quản lý dễ dàng: Đơn giản hóa việc quản lý và tối thiểu hóa độ trễ chính sách bảo mật khi thêm, xóa hoặc chuyển VM trong môi trường Cloud</a:t>
            </a:r>
            <a:endParaRPr lang="en-US" dirty="0">
              <a:latin typeface="Times New Roman" panose="02020603050405020304" pitchFamily="18" charset="0"/>
              <a:cs typeface="Times New Roman" panose="02020603050405020304" pitchFamily="18" charset="0"/>
            </a:endParaRPr>
          </a:p>
        </p:txBody>
      </p:sp>
      <p:sp>
        <p:nvSpPr>
          <p:cNvPr id="16" name="Freeform 5"/>
          <p:cNvSpPr/>
          <p:nvPr/>
        </p:nvSpPr>
        <p:spPr bwMode="auto">
          <a:xfrm>
            <a:off x="10545417" y="5695727"/>
            <a:ext cx="1646583" cy="1115005"/>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7" name="Picture 16"/>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76831" y="6372348"/>
            <a:ext cx="1107494" cy="406856"/>
          </a:xfrm>
          <a:prstGeom prst="rect">
            <a:avLst/>
          </a:prstGeom>
        </p:spPr>
      </p:pic>
    </p:spTree>
    <p:extLst>
      <p:ext uri="{BB962C8B-B14F-4D97-AF65-F5344CB8AC3E}">
        <p14:creationId xmlns:p14="http://schemas.microsoft.com/office/powerpoint/2010/main" val="86398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7337460"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63913" y="540645"/>
            <a:ext cx="6592860"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SOFTWARE</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Cloudrity</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2" name="TextBox 1">
            <a:extLst>
              <a:ext uri="{FF2B5EF4-FFF2-40B4-BE49-F238E27FC236}">
                <a16:creationId xmlns:a16="http://schemas.microsoft.com/office/drawing/2014/main" id="{80AE1558-A3C3-4844-8AD0-42764E0DF38D}"/>
              </a:ext>
            </a:extLst>
          </p:cNvPr>
          <p:cNvSpPr txBox="1"/>
          <p:nvPr/>
        </p:nvSpPr>
        <p:spPr>
          <a:xfrm>
            <a:off x="930630" y="1939522"/>
            <a:ext cx="9342083" cy="738664"/>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Viettel Cloudrity (Cloud Security) là dịch vụ bảo mật đám mây được định cấu hình để bảo vệ dữ liệu, hỗ trợ tuân thủ quy định và bảo vệ quyền riêng tư của khách hàng cũng như đặt những quy tắc xác thực cho từng người dùng và thiết bị. Từ xác thực quyền truy cập đến lọc lưu lượng, bảo mật đám mây có thể được cấu hình theo nhu cầu của người dùng.</a:t>
            </a:r>
            <a:endParaRPr 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DBC53B1-FA8A-A941-9F15-A9A1A2B4D0E4}"/>
              </a:ext>
            </a:extLst>
          </p:cNvPr>
          <p:cNvSpPr txBox="1"/>
          <p:nvPr/>
        </p:nvSpPr>
        <p:spPr>
          <a:xfrm>
            <a:off x="930630" y="3442697"/>
            <a:ext cx="6303547" cy="2246769"/>
          </a:xfrm>
          <a:prstGeom prst="rect">
            <a:avLst/>
          </a:prstGeom>
          <a:noFill/>
        </p:spPr>
        <p:txBody>
          <a:bodyPr wrap="square" rtlCol="0">
            <a:spAutoFit/>
          </a:bodyPr>
          <a:lstStyle/>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Volume Based DDoS Protection</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Bảo vệ tấn công DDoS với dung lượng băng thông hoặc số gói tin lớn ngay trong hạ tầng ISP</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Web DDoS Protection: Cung cấp hệ thống bảo vệ website trước các cuộc tấn công từ Botnet</a:t>
            </a:r>
          </a:p>
          <a:p>
            <a:pPr marL="285750" indent="-285750">
              <a:buFont typeface="Wingdings" pitchFamily="2" charset="2"/>
              <a:buChar char="ü"/>
            </a:pPr>
            <a:endParaRPr lang="vi-VN" dirty="0">
              <a:latin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vi-VN" dirty="0">
                <a:latin typeface="Times New Roman" panose="02020603050405020304" pitchFamily="18" charset="0"/>
                <a:cs typeface="Times New Roman" panose="02020603050405020304" pitchFamily="18" charset="0"/>
              </a:rPr>
              <a:t>Web Application Firewall:Tăng cường bảo mật, bảo vệ website trước các phương thức tấn công xâm nhập thông thường</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E70CFCF-41BC-9F40-8E71-565BD87D9BCB}"/>
              </a:ext>
            </a:extLst>
          </p:cNvPr>
          <p:cNvSpPr txBox="1"/>
          <p:nvPr/>
        </p:nvSpPr>
        <p:spPr>
          <a:xfrm>
            <a:off x="7471505" y="4154146"/>
            <a:ext cx="4639072" cy="1169551"/>
          </a:xfrm>
          <a:prstGeom prst="rect">
            <a:avLst/>
          </a:prstGeom>
          <a:noFill/>
        </p:spPr>
        <p:txBody>
          <a:bodyPr wrap="square" rtlCol="0">
            <a:spAutoFit/>
          </a:bodyPr>
          <a:lstStyle/>
          <a:p>
            <a:r>
              <a:rPr lang="en-US" i="1" u="sng" dirty="0" err="1">
                <a:latin typeface="Times New Roman" panose="02020603050405020304" pitchFamily="18" charset="0"/>
                <a:cs typeface="Times New Roman" panose="02020603050405020304" pitchFamily="18" charset="0"/>
              </a:rPr>
              <a:t>Điều</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kiện</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sử</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dụng</a:t>
            </a:r>
            <a:r>
              <a:rPr lang="en-US" i="1" u="sng" dirty="0">
                <a:latin typeface="Times New Roman" panose="02020603050405020304" pitchFamily="18" charset="0"/>
                <a:cs typeface="Times New Roman" panose="02020603050405020304" pitchFamily="18" charset="0"/>
              </a:rPr>
              <a:t>: </a:t>
            </a:r>
          </a:p>
          <a:p>
            <a:pPr marL="285750" indent="-285750">
              <a:buFontTx/>
              <a:buChar char="-"/>
            </a:pPr>
            <a:r>
              <a:rPr lang="en-US" dirty="0">
                <a:latin typeface="Times New Roman" panose="02020603050405020304" pitchFamily="18" charset="0"/>
                <a:cs typeface="Times New Roman" panose="02020603050405020304" pitchFamily="18" charset="0"/>
              </a:rPr>
              <a:t>Optional </a:t>
            </a:r>
          </a:p>
          <a:p>
            <a:pPr marL="285750" indent="-285750">
              <a:buFontTx/>
              <a:buChar char="-"/>
            </a:pPr>
            <a:r>
              <a:rPr lang="en-US" dirty="0" err="1">
                <a:latin typeface="Times New Roman" panose="02020603050405020304" pitchFamily="18" charset="0"/>
                <a:cs typeface="Times New Roman" panose="02020603050405020304" pitchFamily="18" charset="0"/>
              </a:rPr>
              <a:t>Nếu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hữu</a:t>
            </a:r>
            <a:r>
              <a:rPr lang="en-US" dirty="0">
                <a:latin typeface="Times New Roman" panose="02020603050405020304" pitchFamily="18" charset="0"/>
                <a:cs typeface="Times New Roman" panose="02020603050405020304" pitchFamily="18" charset="0"/>
              </a:rPr>
              <a:t> domain</a:t>
            </a:r>
          </a:p>
          <a:p>
            <a:pPr marL="285750" indent="-285750">
              <a:buFontTx/>
              <a:buChar char="-"/>
            </a:pPr>
            <a:r>
              <a:rPr lang="en-US" i="1" u="sng" dirty="0" err="1">
                <a:latin typeface="Times New Roman" panose="02020603050405020304" pitchFamily="18" charset="0"/>
                <a:cs typeface="Times New Roman" panose="02020603050405020304" pitchFamily="18" charset="0"/>
              </a:rPr>
              <a:t>Đối</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tượng</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khách</a:t>
            </a:r>
            <a:r>
              <a:rPr lang="en-US" i="1" u="sng" dirty="0">
                <a:latin typeface="Times New Roman" panose="02020603050405020304" pitchFamily="18" charset="0"/>
                <a:cs typeface="Times New Roman" panose="02020603050405020304" pitchFamily="18" charset="0"/>
              </a:rPr>
              <a:t> </a:t>
            </a:r>
            <a:r>
              <a:rPr lang="en-US" i="1" u="sng" dirty="0" err="1">
                <a:latin typeface="Times New Roman" panose="02020603050405020304" pitchFamily="18" charset="0"/>
                <a:cs typeface="Times New Roman" panose="02020603050405020304" pitchFamily="18" charset="0"/>
              </a:rPr>
              <a:t>hàng</a:t>
            </a:r>
            <a:r>
              <a:rPr lang="en-US" i="1" u="sng"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All</a:t>
            </a:r>
          </a:p>
        </p:txBody>
      </p:sp>
      <p:sp>
        <p:nvSpPr>
          <p:cNvPr id="17" name="Freeform 5"/>
          <p:cNvSpPr/>
          <p:nvPr/>
        </p:nvSpPr>
        <p:spPr bwMode="auto">
          <a:xfrm>
            <a:off x="10684565" y="5866768"/>
            <a:ext cx="1507435" cy="943964"/>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46717" y="6434759"/>
            <a:ext cx="937607" cy="344445"/>
          </a:xfrm>
          <a:prstGeom prst="rect">
            <a:avLst/>
          </a:prstGeom>
        </p:spPr>
      </p:pic>
    </p:spTree>
    <p:extLst>
      <p:ext uri="{BB962C8B-B14F-4D97-AF65-F5344CB8AC3E}">
        <p14:creationId xmlns:p14="http://schemas.microsoft.com/office/powerpoint/2010/main" val="117723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7337460"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63913" y="540645"/>
            <a:ext cx="6592860"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SOFTWARE</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000000"/>
                </a:solidFill>
                <a:latin typeface="Times New Roman" panose="02020603050405020304" pitchFamily="18" charset="0"/>
                <a:cs typeface="Times New Roman" panose="02020603050405020304" pitchFamily="18" charset="0"/>
              </a:rPr>
              <a:t>Viettel</a:t>
            </a:r>
            <a:r>
              <a:rPr lang="en-US" sz="2000" b="1" dirty="0" smtClean="0">
                <a:solidFill>
                  <a:srgbClr val="000000"/>
                </a:solidFill>
                <a:latin typeface="Times New Roman" panose="02020603050405020304" pitchFamily="18" charset="0"/>
                <a:cs typeface="Times New Roman" panose="02020603050405020304" pitchFamily="18" charset="0"/>
              </a:rPr>
              <a:t> </a:t>
            </a:r>
            <a:r>
              <a:rPr lang="en-US" sz="2000" b="1" dirty="0" err="1" smtClean="0">
                <a:solidFill>
                  <a:srgbClr val="000000"/>
                </a:solidFill>
                <a:latin typeface="Times New Roman" panose="02020603050405020304" pitchFamily="18" charset="0"/>
                <a:cs typeface="Times New Roman" panose="02020603050405020304" pitchFamily="18" charset="0"/>
              </a:rPr>
              <a:t>HomeCamera</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2" name="TextBox 1">
            <a:extLst>
              <a:ext uri="{FF2B5EF4-FFF2-40B4-BE49-F238E27FC236}">
                <a16:creationId xmlns:a16="http://schemas.microsoft.com/office/drawing/2014/main" id="{80AE1558-A3C3-4844-8AD0-42764E0DF38D}"/>
              </a:ext>
            </a:extLst>
          </p:cNvPr>
          <p:cNvSpPr txBox="1"/>
          <p:nvPr/>
        </p:nvSpPr>
        <p:spPr>
          <a:xfrm>
            <a:off x="930630" y="1939522"/>
            <a:ext cx="8471787" cy="584775"/>
          </a:xfrm>
          <a:prstGeom prst="rect">
            <a:avLst/>
          </a:prstGeom>
          <a:noFill/>
        </p:spPr>
        <p:txBody>
          <a:bodyPr wrap="square" rtlCol="0">
            <a:spAutoFit/>
          </a:bodyPr>
          <a:lstStyle/>
          <a:p>
            <a:r>
              <a:rPr lang="vi-VN" sz="1600" dirty="0">
                <a:latin typeface="Times New Roman" panose="02020603050405020304" pitchFamily="18" charset="0"/>
                <a:cs typeface="Times New Roman" panose="02020603050405020304" pitchFamily="18" charset="0"/>
              </a:rPr>
              <a:t>Home Camera là dịch vụ Camera giám sát hỗ trợ khách hàng trong việc giám sát an ninh, bảo vệ tài sản, theo dõi sinh hoạt trong gia đình, đặc biệt khi nhà có người già và trẻ nhỏ.</a:t>
            </a:r>
            <a:endParaRPr lang="en-US" sz="16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DBC53B1-FA8A-A941-9F15-A9A1A2B4D0E4}"/>
              </a:ext>
            </a:extLst>
          </p:cNvPr>
          <p:cNvSpPr txBox="1"/>
          <p:nvPr/>
        </p:nvSpPr>
        <p:spPr>
          <a:xfrm>
            <a:off x="930629" y="3276144"/>
            <a:ext cx="6303547" cy="2554545"/>
          </a:xfrm>
          <a:prstGeom prst="rect">
            <a:avLst/>
          </a:prstGeom>
          <a:noFill/>
        </p:spPr>
        <p:txBody>
          <a:bodyPr wrap="square" rtlCol="0">
            <a:spAutoFit/>
          </a:bodyPr>
          <a:lstStyle/>
          <a:p>
            <a:pPr marL="285750" indent="-285750">
              <a:buFont typeface="Wingdings" panose="05000000000000000000" pitchFamily="2" charset="2"/>
              <a:buChar char="q"/>
            </a:pPr>
            <a:r>
              <a:rPr lang="vi-VN" sz="1600" b="1" dirty="0">
                <a:latin typeface="Times New Roman" panose="02020603050405020304" pitchFamily="18" charset="0"/>
                <a:cs typeface="Times New Roman" panose="02020603050405020304" pitchFamily="18" charset="0"/>
              </a:rPr>
              <a:t>Tính năng:</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Lưu trữ trên cloud lên đến 30 ngày, xem lại video mọi lúc, mọi nơi.</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Cảnh báo khi có chuyển động</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Có AI phân biệt giữa người và vật</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Đàm thoại 2 chiều trực tiếp</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Phân quyền và chia sẻ cho nhiều người xem Camera.</a:t>
            </a:r>
          </a:p>
          <a:p>
            <a:pPr marL="285750" indent="-285750">
              <a:buFont typeface="Wingdings" panose="05000000000000000000" pitchFamily="2" charset="2"/>
              <a:buChar char="q"/>
            </a:pPr>
            <a:r>
              <a:rPr lang="vi-VN" sz="1600" b="1" dirty="0">
                <a:latin typeface="Times New Roman" panose="02020603050405020304" pitchFamily="18" charset="0"/>
                <a:cs typeface="Times New Roman" panose="02020603050405020304" pitchFamily="18" charset="0"/>
              </a:rPr>
              <a:t>Ưu điểm:</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Ổn định và bảo mật cao do server lưu trữ được đặt tại Viettel.</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Miễn phí data khi xem lại video.</a:t>
            </a:r>
          </a:p>
          <a:p>
            <a:pPr marL="285750" indent="-285750">
              <a:buFont typeface="Wingdings" pitchFamily="2" charset="2"/>
              <a:buChar char="ü"/>
            </a:pPr>
            <a:r>
              <a:rPr lang="vi-VN" sz="1600" dirty="0">
                <a:latin typeface="Times New Roman" panose="02020603050405020304" pitchFamily="18" charset="0"/>
                <a:cs typeface="Times New Roman" panose="02020603050405020304" pitchFamily="18" charset="0"/>
              </a:rPr>
              <a:t>- Hỗ trợ khách hàng 24/7, bảo trì, bảo dưỡng trọn đời.</a:t>
            </a:r>
            <a:endParaRPr lang="en-US" sz="1600" dirty="0">
              <a:latin typeface="Times New Roman" panose="02020603050405020304" pitchFamily="18" charset="0"/>
              <a:cs typeface="Times New Roman" panose="02020603050405020304" pitchFamily="18" charset="0"/>
            </a:endParaRPr>
          </a:p>
        </p:txBody>
      </p:sp>
      <p:sp>
        <p:nvSpPr>
          <p:cNvPr id="17" name="Freeform 5"/>
          <p:cNvSpPr/>
          <p:nvPr/>
        </p:nvSpPr>
        <p:spPr bwMode="auto">
          <a:xfrm>
            <a:off x="10684565" y="5866768"/>
            <a:ext cx="1507435" cy="943964"/>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46717" y="6434759"/>
            <a:ext cx="937607" cy="344445"/>
          </a:xfrm>
          <a:prstGeom prst="rect">
            <a:avLst/>
          </a:prstGeom>
        </p:spPr>
      </p:pic>
      <p:sp>
        <p:nvSpPr>
          <p:cNvPr id="4" name="AutoShape 2" descr="Lắp đặt Home Camera Viettel - Đàm thoại 2 chiều, tích hợp A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9"/>
          <a:stretch>
            <a:fillRect/>
          </a:stretch>
        </p:blipFill>
        <p:spPr>
          <a:xfrm>
            <a:off x="8369624" y="2862173"/>
            <a:ext cx="3160397" cy="2011162"/>
          </a:xfrm>
          <a:prstGeom prst="rect">
            <a:avLst/>
          </a:prstGeom>
        </p:spPr>
      </p:pic>
    </p:spTree>
    <p:extLst>
      <p:ext uri="{BB962C8B-B14F-4D97-AF65-F5344CB8AC3E}">
        <p14:creationId xmlns:p14="http://schemas.microsoft.com/office/powerpoint/2010/main" val="176685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7337460"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63913" y="540645"/>
            <a:ext cx="6592860" cy="369291"/>
          </a:xfrm>
          <a:prstGeom prst="rect">
            <a:avLst/>
          </a:prstGeom>
          <a:noFill/>
          <a:ln>
            <a:noFill/>
          </a:ln>
        </p:spPr>
        <p:txBody>
          <a:bodyPr spcFirstLastPara="1" wrap="square" lIns="91425" tIns="45700" rIns="91425" bIns="45700" anchor="t" anchorCtr="0">
            <a:spAutoFit/>
          </a:bodyPr>
          <a:lstStyle/>
          <a:p>
            <a:pPr algn="just"/>
            <a:r>
              <a:rPr lang="en-VN" sz="1800" b="1" dirty="0">
                <a:latin typeface="Times New Roman" panose="02020603050405020304" pitchFamily="18" charset="0"/>
                <a:cs typeface="Times New Roman" panose="02020603050405020304" pitchFamily="18" charset="0"/>
              </a:rPr>
              <a:t>NHÓM GIẢI PHÁP </a:t>
            </a:r>
            <a:r>
              <a:rPr lang="en-US" sz="1800" b="1" dirty="0" smtClean="0">
                <a:latin typeface="Times New Roman" panose="02020603050405020304" pitchFamily="18" charset="0"/>
                <a:cs typeface="Times New Roman" panose="02020603050405020304" pitchFamily="18" charset="0"/>
              </a:rPr>
              <a:t>SOFTWARE</a:t>
            </a:r>
            <a:r>
              <a:rPr lang="en-VN" sz="1800" b="1" dirty="0" smtClean="0">
                <a:latin typeface="Times New Roman" panose="02020603050405020304" pitchFamily="18" charset="0"/>
                <a:cs typeface="Times New Roman" panose="02020603050405020304" pitchFamily="18" charset="0"/>
              </a:rPr>
              <a:t> </a:t>
            </a:r>
            <a:r>
              <a:rPr lang="en-VN" sz="18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000000"/>
                </a:solidFill>
                <a:latin typeface="Times New Roman" panose="02020603050405020304" pitchFamily="18" charset="0"/>
                <a:cs typeface="Times New Roman" panose="02020603050405020304" pitchFamily="18" charset="0"/>
              </a:rPr>
              <a:t>Viettel</a:t>
            </a:r>
            <a:r>
              <a:rPr lang="en-US" sz="2000" b="1" dirty="0" smtClean="0">
                <a:solidFill>
                  <a:srgbClr val="000000"/>
                </a:solidFill>
                <a:latin typeface="Times New Roman" panose="02020603050405020304" pitchFamily="18" charset="0"/>
                <a:cs typeface="Times New Roman" panose="02020603050405020304" pitchFamily="18" charset="0"/>
              </a:rPr>
              <a:t> </a:t>
            </a:r>
            <a:r>
              <a:rPr lang="en-US" sz="2000" b="1" dirty="0" err="1" smtClean="0">
                <a:solidFill>
                  <a:srgbClr val="000000"/>
                </a:solidFill>
                <a:latin typeface="Times New Roman" panose="02020603050405020304" pitchFamily="18" charset="0"/>
                <a:cs typeface="Times New Roman" panose="02020603050405020304" pitchFamily="18" charset="0"/>
              </a:rPr>
              <a:t>Smarthome</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4"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2" name="TextBox 1">
            <a:extLst>
              <a:ext uri="{FF2B5EF4-FFF2-40B4-BE49-F238E27FC236}">
                <a16:creationId xmlns:a16="http://schemas.microsoft.com/office/drawing/2014/main" id="{80AE1558-A3C3-4844-8AD0-42764E0DF38D}"/>
              </a:ext>
            </a:extLst>
          </p:cNvPr>
          <p:cNvSpPr txBox="1"/>
          <p:nvPr/>
        </p:nvSpPr>
        <p:spPr>
          <a:xfrm>
            <a:off x="930630" y="1939522"/>
            <a:ext cx="8471787" cy="830997"/>
          </a:xfrm>
          <a:prstGeom prst="rect">
            <a:avLst/>
          </a:prstGeom>
          <a:noFill/>
        </p:spPr>
        <p:txBody>
          <a:bodyPr wrap="square" rtlCol="0">
            <a:spAutoFit/>
          </a:bodyPr>
          <a:lstStyle/>
          <a:p>
            <a:pPr algn="just"/>
            <a:r>
              <a:rPr lang="vi-VN" sz="1600" dirty="0">
                <a:latin typeface="Times New Roman" panose="02020603050405020304" pitchFamily="18" charset="0"/>
                <a:cs typeface="Times New Roman" panose="02020603050405020304" pitchFamily="18" charset="0"/>
              </a:rPr>
              <a:t>Viettel Smart Home cung cấp các giải pháp giúp khách hàng chủ động trong việc đảm bảo an toàn, an ninh và tự động hoá các công việc thường ngày tại chính ngôi nhà của mình thông qua ứng dụng Vhome và loa thông minh ra lệnh bằng Tiếng Việt.</a:t>
            </a:r>
            <a:endParaRPr lang="en-US" sz="16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DBC53B1-FA8A-A941-9F15-A9A1A2B4D0E4}"/>
              </a:ext>
            </a:extLst>
          </p:cNvPr>
          <p:cNvSpPr txBox="1"/>
          <p:nvPr/>
        </p:nvSpPr>
        <p:spPr>
          <a:xfrm>
            <a:off x="930629" y="2840137"/>
            <a:ext cx="10460459" cy="3785652"/>
          </a:xfrm>
          <a:prstGeom prst="rect">
            <a:avLst/>
          </a:prstGeom>
          <a:noFill/>
        </p:spPr>
        <p:txBody>
          <a:bodyPr wrap="square" rtlCol="0">
            <a:spAutoFit/>
          </a:bodyPr>
          <a:lstStyle/>
          <a:p>
            <a:pPr marL="285750" indent="-285750">
              <a:buFont typeface="Wingdings" panose="05000000000000000000" pitchFamily="2" charset="2"/>
              <a:buChar char="q"/>
            </a:pPr>
            <a:r>
              <a:rPr lang="vi-VN" sz="1600" b="1" dirty="0">
                <a:latin typeface="Times New Roman" panose="02020603050405020304" pitchFamily="18" charset="0"/>
                <a:cs typeface="Times New Roman" panose="02020603050405020304" pitchFamily="18" charset="0"/>
              </a:rPr>
              <a:t>Tính năng: </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Tính </a:t>
            </a:r>
            <a:r>
              <a:rPr lang="vi-VN" sz="1600" dirty="0">
                <a:latin typeface="Times New Roman" panose="02020603050405020304" pitchFamily="18" charset="0"/>
                <a:cs typeface="Times New Roman" panose="02020603050405020304" pitchFamily="18" charset="0"/>
              </a:rPr>
              <a:t>năng an ninh: sẽ cảnh báo cho người dùng khi có người mở cửa và khi có chuyển động bất thường (Camera, cảm biến cửa, cảm biến chuyển động)</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Tính </a:t>
            </a:r>
            <a:r>
              <a:rPr lang="vi-VN" sz="1600" dirty="0">
                <a:latin typeface="Times New Roman" panose="02020603050405020304" pitchFamily="18" charset="0"/>
                <a:cs typeface="Times New Roman" panose="02020603050405020304" pitchFamily="18" charset="0"/>
              </a:rPr>
              <a:t>năng an toàn: sẽ cảnh báo kịp thời cho người dùng khi có nguy hiểm như có khói và cháy nổ. (Cảm biến khói/cháy).</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Tính </a:t>
            </a:r>
            <a:r>
              <a:rPr lang="vi-VN" sz="1600" dirty="0">
                <a:latin typeface="Times New Roman" panose="02020603050405020304" pitchFamily="18" charset="0"/>
                <a:cs typeface="Times New Roman" panose="02020603050405020304" pitchFamily="18" charset="0"/>
              </a:rPr>
              <a:t>năng tắt bật thiết bị từ xa: sẽ giúp người dùng hẹn giờ, điều khiển các thiết bị điện trong gia đình từ xa một cách dễ dàng. (Công tắc, ổ cắm, điều khiển hồng ngoại,…)</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Điều </a:t>
            </a:r>
            <a:r>
              <a:rPr lang="vi-VN" sz="1600" dirty="0">
                <a:latin typeface="Times New Roman" panose="02020603050405020304" pitchFamily="18" charset="0"/>
                <a:cs typeface="Times New Roman" panose="02020603050405020304" pitchFamily="18" charset="0"/>
              </a:rPr>
              <a:t>khiển các thiết bị bằng giọng nói Tiếng Việt: giúp người dùng dễ dàng ra lệnh điều khiển các thiết bị như bật tắt điều hòa, bình nóng lạnh, đóng mở rèm, ….qua loa thông minh hoặc trực tiếp trên ứng dụng bằng giọng nói Tiếng Việt.</a:t>
            </a:r>
          </a:p>
          <a:p>
            <a:pPr marL="285750" indent="-285750" algn="just">
              <a:buFont typeface="Wingdings" panose="05000000000000000000" pitchFamily="2" charset="2"/>
              <a:buChar char="q"/>
            </a:pPr>
            <a:r>
              <a:rPr lang="vi-VN" sz="1600" b="1" dirty="0">
                <a:latin typeface="Times New Roman" panose="02020603050405020304" pitchFamily="18" charset="0"/>
                <a:cs typeface="Times New Roman" panose="02020603050405020304" pitchFamily="18" charset="0"/>
              </a:rPr>
              <a:t>Ưu điểm:</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Sử </a:t>
            </a:r>
            <a:r>
              <a:rPr lang="vi-VN" sz="1600" dirty="0">
                <a:latin typeface="Times New Roman" panose="02020603050405020304" pitchFamily="18" charset="0"/>
                <a:cs typeface="Times New Roman" panose="02020603050405020304" pitchFamily="18" charset="0"/>
              </a:rPr>
              <a:t>dụng Camera AI: phân biệt được người nhà, người lạ đưa ra cảnh báo sms, call bot kịp thời cho chủ hộ</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Thiết </a:t>
            </a:r>
            <a:r>
              <a:rPr lang="vi-VN" sz="1600" dirty="0">
                <a:latin typeface="Times New Roman" panose="02020603050405020304" pitchFamily="18" charset="0"/>
                <a:cs typeface="Times New Roman" panose="02020603050405020304" pitchFamily="18" charset="0"/>
              </a:rPr>
              <a:t>bị chống cháy NB-IoT có thể gửi tin nhắn gọi điện cho chủ hộ trong trường hợp cháy nổ không có internet</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Tiết </a:t>
            </a:r>
            <a:r>
              <a:rPr lang="vi-VN" sz="1600" dirty="0">
                <a:latin typeface="Times New Roman" panose="02020603050405020304" pitchFamily="18" charset="0"/>
                <a:cs typeface="Times New Roman" panose="02020603050405020304" pitchFamily="18" charset="0"/>
              </a:rPr>
              <a:t>kiệm: Kết nối các thiết bị điều khiển đèn, đồ điện, điện tử, gia dụng vào ứng dụng Vhome giúp KH chủ động quản lý các thiết bị trong gia đình, tránh tình trạng các thiết bị hoạt động lãng phí, tiết kiệm tối đa chi phí điện năng.</a:t>
            </a:r>
          </a:p>
          <a:p>
            <a:pPr marL="285750" indent="-285750" algn="just">
              <a:buFont typeface="Wingdings" panose="05000000000000000000" pitchFamily="2" charset="2"/>
              <a:buChar char="ü"/>
            </a:pPr>
            <a:r>
              <a:rPr lang="vi-VN" sz="1600" dirty="0" smtClean="0">
                <a:latin typeface="Times New Roman" panose="02020603050405020304" pitchFamily="18" charset="0"/>
                <a:cs typeface="Times New Roman" panose="02020603050405020304" pitchFamily="18" charset="0"/>
              </a:rPr>
              <a:t>Kết </a:t>
            </a:r>
            <a:r>
              <a:rPr lang="vi-VN" sz="1600" dirty="0">
                <a:latin typeface="Times New Roman" panose="02020603050405020304" pitchFamily="18" charset="0"/>
                <a:cs typeface="Times New Roman" panose="02020603050405020304" pitchFamily="18" charset="0"/>
              </a:rPr>
              <a:t>nối đa dạng các chủng loại thiết bị trên thị trường, KH chỉ cần sử dụng 1 app VHome duy nhất để quản lý tất cả các thiết bị.</a:t>
            </a:r>
            <a:endParaRPr lang="en-US" sz="1600" dirty="0">
              <a:latin typeface="Times New Roman" panose="02020603050405020304" pitchFamily="18" charset="0"/>
              <a:cs typeface="Times New Roman" panose="02020603050405020304" pitchFamily="18" charset="0"/>
            </a:endParaRPr>
          </a:p>
        </p:txBody>
      </p:sp>
      <p:sp>
        <p:nvSpPr>
          <p:cNvPr id="17" name="Freeform 5"/>
          <p:cNvSpPr/>
          <p:nvPr/>
        </p:nvSpPr>
        <p:spPr bwMode="auto">
          <a:xfrm>
            <a:off x="10684565" y="5866768"/>
            <a:ext cx="1507435" cy="943964"/>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9" name="Picture 18"/>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46717" y="6434759"/>
            <a:ext cx="937607" cy="344445"/>
          </a:xfrm>
          <a:prstGeom prst="rect">
            <a:avLst/>
          </a:prstGeom>
        </p:spPr>
      </p:pic>
      <p:sp>
        <p:nvSpPr>
          <p:cNvPr id="4" name="AutoShape 2" descr="Lắp đặt Home Camera Viettel - Đàm thoại 2 chiều, tích hợp A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5374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67"/>
          <p:cNvSpPr/>
          <p:nvPr/>
        </p:nvSpPr>
        <p:spPr>
          <a:xfrm>
            <a:off x="-4746673" y="-1"/>
            <a:ext cx="9121200" cy="6858000"/>
          </a:xfrm>
          <a:prstGeom prst="parallelogram">
            <a:avLst>
              <a:gd name="adj" fmla="val 55427"/>
            </a:avLst>
          </a:prstGeom>
          <a:solidFill>
            <a:srgbClr val="2F2F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arabun"/>
              <a:ea typeface="Sarabun"/>
              <a:cs typeface="Sarabun"/>
              <a:sym typeface="Sarabun"/>
            </a:endParaRPr>
          </a:p>
        </p:txBody>
      </p:sp>
      <p:sp>
        <p:nvSpPr>
          <p:cNvPr id="1043" name="Google Shape;1043;p67"/>
          <p:cNvSpPr/>
          <p:nvPr/>
        </p:nvSpPr>
        <p:spPr>
          <a:xfrm>
            <a:off x="3376247" y="-1"/>
            <a:ext cx="9121200" cy="6858000"/>
          </a:xfrm>
          <a:prstGeom prst="parallelogram">
            <a:avLst>
              <a:gd name="adj" fmla="val 55427"/>
            </a:avLst>
          </a:prstGeom>
          <a:solidFill>
            <a:srgbClr val="8B8B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arabun"/>
              <a:ea typeface="Sarabun"/>
              <a:cs typeface="Sarabun"/>
              <a:sym typeface="Sarabun"/>
            </a:endParaRPr>
          </a:p>
        </p:txBody>
      </p:sp>
      <p:sp>
        <p:nvSpPr>
          <p:cNvPr id="1044" name="Google Shape;1044;p67"/>
          <p:cNvSpPr/>
          <p:nvPr/>
        </p:nvSpPr>
        <p:spPr>
          <a:xfrm>
            <a:off x="2438400" y="-1"/>
            <a:ext cx="9121200" cy="6858000"/>
          </a:xfrm>
          <a:prstGeom prst="parallelogram">
            <a:avLst>
              <a:gd name="adj" fmla="val 55427"/>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arabun"/>
              <a:ea typeface="Sarabun"/>
              <a:cs typeface="Sarabun"/>
              <a:sym typeface="Sarabun"/>
            </a:endParaRPr>
          </a:p>
        </p:txBody>
      </p:sp>
      <p:sp>
        <p:nvSpPr>
          <p:cNvPr id="1045" name="Google Shape;1045;p67"/>
          <p:cNvSpPr/>
          <p:nvPr/>
        </p:nvSpPr>
        <p:spPr>
          <a:xfrm>
            <a:off x="1711569" y="-1"/>
            <a:ext cx="9121200" cy="6858000"/>
          </a:xfrm>
          <a:prstGeom prst="parallelogram">
            <a:avLst>
              <a:gd name="adj" fmla="val 5542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arabun"/>
              <a:ea typeface="Sarabun"/>
              <a:cs typeface="Sarabun"/>
              <a:sym typeface="Sarabun"/>
            </a:endParaRPr>
          </a:p>
        </p:txBody>
      </p:sp>
      <p:pic>
        <p:nvPicPr>
          <p:cNvPr id="1046" name="Google Shape;1046;p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4" y="0"/>
            <a:ext cx="12189634" cy="68580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42"/>
                                        </p:tgtEl>
                                        <p:attrNameLst>
                                          <p:attrName>style.visibility</p:attrName>
                                        </p:attrNameLst>
                                      </p:cBhvr>
                                      <p:to>
                                        <p:strVal val="visible"/>
                                      </p:to>
                                    </p:set>
                                    <p:anim calcmode="lin" valueType="num">
                                      <p:cBhvr additive="base">
                                        <p:cTn id="7" dur="1250"/>
                                        <p:tgtEl>
                                          <p:spTgt spid="1042"/>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150"/>
                                  </p:stCondLst>
                                  <p:childTnLst>
                                    <p:set>
                                      <p:cBhvr>
                                        <p:cTn id="9" dur="1" fill="hold">
                                          <p:stCondLst>
                                            <p:cond delay="0"/>
                                          </p:stCondLst>
                                        </p:cTn>
                                        <p:tgtEl>
                                          <p:spTgt spid="1043"/>
                                        </p:tgtEl>
                                        <p:attrNameLst>
                                          <p:attrName>style.visibility</p:attrName>
                                        </p:attrNameLst>
                                      </p:cBhvr>
                                      <p:to>
                                        <p:strVal val="visible"/>
                                      </p:to>
                                    </p:set>
                                    <p:anim calcmode="lin" valueType="num">
                                      <p:cBhvr additive="base">
                                        <p:cTn id="10" dur="1250"/>
                                        <p:tgtEl>
                                          <p:spTgt spid="1043"/>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300"/>
                                  </p:stCondLst>
                                  <p:childTnLst>
                                    <p:set>
                                      <p:cBhvr>
                                        <p:cTn id="12" dur="1" fill="hold">
                                          <p:stCondLst>
                                            <p:cond delay="0"/>
                                          </p:stCondLst>
                                        </p:cTn>
                                        <p:tgtEl>
                                          <p:spTgt spid="1044"/>
                                        </p:tgtEl>
                                        <p:attrNameLst>
                                          <p:attrName>style.visibility</p:attrName>
                                        </p:attrNameLst>
                                      </p:cBhvr>
                                      <p:to>
                                        <p:strVal val="visible"/>
                                      </p:to>
                                    </p:set>
                                    <p:anim calcmode="lin" valueType="num">
                                      <p:cBhvr additive="base">
                                        <p:cTn id="13" dur="1250"/>
                                        <p:tgtEl>
                                          <p:spTgt spid="1044"/>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450"/>
                                  </p:stCondLst>
                                  <p:childTnLst>
                                    <p:set>
                                      <p:cBhvr>
                                        <p:cTn id="15" dur="1" fill="hold">
                                          <p:stCondLst>
                                            <p:cond delay="0"/>
                                          </p:stCondLst>
                                        </p:cTn>
                                        <p:tgtEl>
                                          <p:spTgt spid="1045"/>
                                        </p:tgtEl>
                                        <p:attrNameLst>
                                          <p:attrName>style.visibility</p:attrName>
                                        </p:attrNameLst>
                                      </p:cBhvr>
                                      <p:to>
                                        <p:strVal val="visible"/>
                                      </p:to>
                                    </p:set>
                                    <p:anim calcmode="lin" valueType="num">
                                      <p:cBhvr additive="base">
                                        <p:cTn id="16" dur="1250"/>
                                        <p:tgtEl>
                                          <p:spTgt spid="104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9"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116162" y="0"/>
            <a:ext cx="12135512" cy="6858000"/>
          </a:xfrm>
          <a:prstGeom prst="rect">
            <a:avLst/>
          </a:prstGeom>
          <a:noFill/>
          <a:ln>
            <a:noFill/>
          </a:ln>
        </p:spPr>
      </p:pic>
      <p:pic>
        <p:nvPicPr>
          <p:cNvPr id="233" name="Google Shape;233;p9"/>
          <p:cNvPicPr preferRelativeResize="0"/>
          <p:nvPr/>
        </p:nvPicPr>
        <p:blipFill rotWithShape="1">
          <a:blip r:embed="rId4">
            <a:alphaModFix amt="50000"/>
          </a:blip>
          <a:srcRect/>
          <a:stretch/>
        </p:blipFill>
        <p:spPr>
          <a:xfrm>
            <a:off x="-5685762" y="4503071"/>
            <a:ext cx="24093298" cy="3434860"/>
          </a:xfrm>
          <a:prstGeom prst="rect">
            <a:avLst/>
          </a:prstGeom>
          <a:noFill/>
          <a:ln>
            <a:noFill/>
          </a:ln>
        </p:spPr>
      </p:pic>
      <p:pic>
        <p:nvPicPr>
          <p:cNvPr id="237" name="Google Shape;237;p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985457" y="46069"/>
            <a:ext cx="2206543" cy="949677"/>
          </a:xfrm>
          <a:prstGeom prst="rect">
            <a:avLst/>
          </a:prstGeom>
          <a:noFill/>
          <a:ln>
            <a:noFill/>
          </a:ln>
        </p:spPr>
      </p:pic>
      <p:sp>
        <p:nvSpPr>
          <p:cNvPr id="12" name="Google Shape;313;p24">
            <a:extLst>
              <a:ext uri="{FF2B5EF4-FFF2-40B4-BE49-F238E27FC236}">
                <a16:creationId xmlns:a16="http://schemas.microsoft.com/office/drawing/2014/main" id="{00E14535-CD8D-4B42-B2B0-DACCFF9F427A}"/>
              </a:ext>
            </a:extLst>
          </p:cNvPr>
          <p:cNvSpPr/>
          <p:nvPr/>
        </p:nvSpPr>
        <p:spPr>
          <a:xfrm flipH="1">
            <a:off x="613844" y="336627"/>
            <a:ext cx="57741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FS PF BeauSans Pro" panose="02000500000000020004" pitchFamily="2" charset="0"/>
              <a:ea typeface="Sarabun"/>
              <a:cs typeface="Sarabun"/>
              <a:sym typeface="Sarabun"/>
            </a:endParaRPr>
          </a:p>
        </p:txBody>
      </p:sp>
      <p:sp>
        <p:nvSpPr>
          <p:cNvPr id="13" name="Google Shape;314;p24">
            <a:extLst>
              <a:ext uri="{FF2B5EF4-FFF2-40B4-BE49-F238E27FC236}">
                <a16:creationId xmlns:a16="http://schemas.microsoft.com/office/drawing/2014/main" id="{389D78DA-A494-4D2F-BE8F-9EB18E7C6D1C}"/>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sym typeface="Arial"/>
            </a:endParaRPr>
          </a:p>
        </p:txBody>
      </p:sp>
      <p:sp>
        <p:nvSpPr>
          <p:cNvPr id="14" name="Google Shape;315;p24">
            <a:extLst>
              <a:ext uri="{FF2B5EF4-FFF2-40B4-BE49-F238E27FC236}">
                <a16:creationId xmlns:a16="http://schemas.microsoft.com/office/drawing/2014/main" id="{55F4926A-7B65-461F-A2DE-756753353870}"/>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15" name="Google Shape;316;p24">
            <a:extLst>
              <a:ext uri="{FF2B5EF4-FFF2-40B4-BE49-F238E27FC236}">
                <a16:creationId xmlns:a16="http://schemas.microsoft.com/office/drawing/2014/main" id="{822E8063-03A4-4DEA-A6A2-6DBAF7068963}"/>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16" name="Google Shape;317;p24">
            <a:extLst>
              <a:ext uri="{FF2B5EF4-FFF2-40B4-BE49-F238E27FC236}">
                <a16:creationId xmlns:a16="http://schemas.microsoft.com/office/drawing/2014/main" id="{CECBBE17-A75A-438C-9996-5F5A07471452}"/>
              </a:ext>
            </a:extLst>
          </p:cNvPr>
          <p:cNvSpPr txBox="1"/>
          <p:nvPr/>
        </p:nvSpPr>
        <p:spPr>
          <a:xfrm>
            <a:off x="992075" y="531210"/>
            <a:ext cx="55269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dirty="0">
                <a:solidFill>
                  <a:srgbClr val="3F3F3F"/>
                </a:solidFill>
                <a:latin typeface="+mj-lt"/>
              </a:rPr>
              <a:t>2.</a:t>
            </a:r>
            <a:r>
              <a:rPr lang="en-US" sz="2400" b="1" dirty="0">
                <a:solidFill>
                  <a:srgbClr val="3F3F3F"/>
                </a:solidFill>
                <a:latin typeface="Times New Roman" panose="02020603050405020304" pitchFamily="18" charset="0"/>
                <a:cs typeface="Times New Roman" panose="02020603050405020304" pitchFamily="18" charset="0"/>
              </a:rPr>
              <a:t>2 LỢI ÍCH MANG LẠI </a:t>
            </a:r>
            <a:endParaRPr lang="vi-VN" sz="1800" dirty="0">
              <a:latin typeface="Times New Roman" panose="02020603050405020304" pitchFamily="18" charset="0"/>
              <a:cs typeface="Times New Roman" panose="02020603050405020304" pitchFamily="18" charset="0"/>
            </a:endParaRPr>
          </a:p>
        </p:txBody>
      </p:sp>
      <p:graphicFrame>
        <p:nvGraphicFramePr>
          <p:cNvPr id="4" name="Diagram 3">
            <a:extLst>
              <a:ext uri="{FF2B5EF4-FFF2-40B4-BE49-F238E27FC236}">
                <a16:creationId xmlns:a16="http://schemas.microsoft.com/office/drawing/2014/main" id="{14CA1486-BAEC-9343-9693-31C7422123C3}"/>
              </a:ext>
            </a:extLst>
          </p:cNvPr>
          <p:cNvGraphicFramePr/>
          <p:nvPr>
            <p:extLst>
              <p:ext uri="{D42A27DB-BD31-4B8C-83A1-F6EECF244321}">
                <p14:modId xmlns:p14="http://schemas.microsoft.com/office/powerpoint/2010/main" val="1413792203"/>
              </p:ext>
            </p:extLst>
          </p:nvPr>
        </p:nvGraphicFramePr>
        <p:xfrm>
          <a:off x="241547" y="1129566"/>
          <a:ext cx="10918293"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Freeform 5"/>
          <p:cNvSpPr/>
          <p:nvPr/>
        </p:nvSpPr>
        <p:spPr bwMode="auto">
          <a:xfrm>
            <a:off x="10346635" y="5605670"/>
            <a:ext cx="1845365" cy="120506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7" name="Picture 16"/>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826885" y="6317263"/>
            <a:ext cx="1257440" cy="461941"/>
          </a:xfrm>
          <a:prstGeom prst="rect">
            <a:avLst/>
          </a:prstGeom>
        </p:spPr>
      </p:pic>
    </p:spTree>
    <p:extLst>
      <p:ext uri="{BB962C8B-B14F-4D97-AF65-F5344CB8AC3E}">
        <p14:creationId xmlns:p14="http://schemas.microsoft.com/office/powerpoint/2010/main" val="328830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fade">
                                      <p:cBhvr>
                                        <p:cTn id="7" dur="1000"/>
                                        <p:tgtEl>
                                          <p:spTgt spid="233"/>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E1B06F-1ADF-744C-B217-D0EF3DC0E9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pic>
        <p:nvPicPr>
          <p:cNvPr id="4" name="Picture 3">
            <a:extLst>
              <a:ext uri="{FF2B5EF4-FFF2-40B4-BE49-F238E27FC236}">
                <a16:creationId xmlns:a16="http://schemas.microsoft.com/office/drawing/2014/main" id="{74555173-490E-6F43-99FE-E1CB6F828E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2777521D-9A25-DE40-AD22-6C1B16EF930E}"/>
              </a:ext>
            </a:extLst>
          </p:cNvPr>
          <p:cNvSpPr/>
          <p:nvPr/>
        </p:nvSpPr>
        <p:spPr>
          <a:xfrm>
            <a:off x="8351313" y="2719345"/>
            <a:ext cx="180437" cy="181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DEEDAE-CB3C-164C-BE1C-14BAB13F3C06}"/>
              </a:ext>
            </a:extLst>
          </p:cNvPr>
          <p:cNvSpPr txBox="1"/>
          <p:nvPr/>
        </p:nvSpPr>
        <p:spPr>
          <a:xfrm>
            <a:off x="8285259" y="2709285"/>
            <a:ext cx="325341" cy="230832"/>
          </a:xfrm>
          <a:prstGeom prst="rect">
            <a:avLst/>
          </a:prstGeom>
          <a:noFill/>
        </p:spPr>
        <p:txBody>
          <a:bodyPr wrap="square" rtlCol="0">
            <a:spAutoFit/>
          </a:bodyPr>
          <a:lstStyle/>
          <a:p>
            <a:pPr algn="ctr"/>
            <a:r>
              <a:rPr lang="en-US" sz="900" dirty="0">
                <a:latin typeface="FS PF BeauSans Pro" panose="02000500000000020004" pitchFamily="2" charset="0"/>
              </a:rPr>
              <a:t>68</a:t>
            </a:r>
            <a:endParaRPr lang="en-US" sz="950" dirty="0">
              <a:latin typeface="FS PF BeauSans Pro" panose="02000500000000020004" pitchFamily="2" charset="0"/>
            </a:endParaRPr>
          </a:p>
        </p:txBody>
      </p:sp>
      <p:sp>
        <p:nvSpPr>
          <p:cNvPr id="6" name="Freeform 5"/>
          <p:cNvSpPr/>
          <p:nvPr/>
        </p:nvSpPr>
        <p:spPr bwMode="auto">
          <a:xfrm>
            <a:off x="10904706" y="5953328"/>
            <a:ext cx="1287294" cy="857404"/>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232695" y="6466344"/>
            <a:ext cx="851630" cy="312860"/>
          </a:xfrm>
          <a:prstGeom prst="rect">
            <a:avLst/>
          </a:prstGeom>
        </p:spPr>
      </p:pic>
    </p:spTree>
    <p:extLst>
      <p:ext uri="{BB962C8B-B14F-4D97-AF65-F5344CB8AC3E}">
        <p14:creationId xmlns:p14="http://schemas.microsoft.com/office/powerpoint/2010/main" val="133553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14791" y="196769"/>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849049" y="4448642"/>
            <a:ext cx="24093298" cy="343486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50489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55663" y="556562"/>
            <a:ext cx="460717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2F2F2F"/>
                </a:solidFill>
                <a:latin typeface="Times New Roman" panose="02020603050405020304" pitchFamily="18" charset="0"/>
                <a:cs typeface="Times New Roman" panose="02020603050405020304" pitchFamily="18" charset="0"/>
              </a:rPr>
              <a:t>CÁC NHÓM DỊCH VỤ VIETTEL CLOUD</a:t>
            </a:r>
            <a:endParaRPr sz="1800" b="1" dirty="0">
              <a:solidFill>
                <a:srgbClr val="2F2F2F"/>
              </a:solidFill>
              <a:latin typeface="Times New Roman" panose="02020603050405020304" pitchFamily="18" charset="0"/>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55ABBA91-51CD-2B4F-AA69-403495D2B907}"/>
              </a:ext>
            </a:extLst>
          </p:cNvPr>
          <p:cNvGraphicFramePr/>
          <p:nvPr>
            <p:extLst>
              <p:ext uri="{D42A27DB-BD31-4B8C-83A1-F6EECF244321}">
                <p14:modId xmlns:p14="http://schemas.microsoft.com/office/powerpoint/2010/main" val="2908478324"/>
              </p:ext>
            </p:extLst>
          </p:nvPr>
        </p:nvGraphicFramePr>
        <p:xfrm>
          <a:off x="1642581" y="1157513"/>
          <a:ext cx="9297779"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CDE2A346-7C14-F14B-AEB3-7AF39D724569}"/>
              </a:ext>
            </a:extLst>
          </p:cNvPr>
          <p:cNvSpPr txBox="1"/>
          <p:nvPr/>
        </p:nvSpPr>
        <p:spPr>
          <a:xfrm>
            <a:off x="4636291" y="3359014"/>
            <a:ext cx="3310358" cy="1477328"/>
          </a:xfrm>
          <a:prstGeom prst="rect">
            <a:avLst/>
          </a:prstGeom>
          <a:noFill/>
        </p:spPr>
        <p:txBody>
          <a:bodyPr wrap="square" rtlCol="0">
            <a:spAutoFit/>
          </a:bodyPr>
          <a:lstStyle/>
          <a:p>
            <a:pPr algn="ctr"/>
            <a:r>
              <a:rPr lang="en-US" sz="3000" b="1" dirty="0">
                <a:solidFill>
                  <a:schemeClr val="tx1"/>
                </a:solidFill>
                <a:latin typeface="Times New Roman" panose="02020603050405020304" pitchFamily="18" charset="0"/>
                <a:cs typeface="Times New Roman" panose="02020603050405020304" pitchFamily="18" charset="0"/>
              </a:rPr>
              <a:t>HỆ SINH THÁI VIETTEL CLOUD</a:t>
            </a:r>
          </a:p>
        </p:txBody>
      </p:sp>
      <p:sp>
        <p:nvSpPr>
          <p:cNvPr id="11" name="Freeform 5"/>
          <p:cNvSpPr/>
          <p:nvPr/>
        </p:nvSpPr>
        <p:spPr bwMode="auto">
          <a:xfrm>
            <a:off x="10326757" y="5605670"/>
            <a:ext cx="1865243" cy="120506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6" name="Picture 15"/>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887379" y="6339487"/>
            <a:ext cx="1196945" cy="439717"/>
          </a:xfrm>
          <a:prstGeom prst="rect">
            <a:avLst/>
          </a:prstGeom>
        </p:spPr>
      </p:pic>
    </p:spTree>
    <p:extLst>
      <p:ext uri="{BB962C8B-B14F-4D97-AF65-F5344CB8AC3E}">
        <p14:creationId xmlns:p14="http://schemas.microsoft.com/office/powerpoint/2010/main" val="62577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0" y="336627"/>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849049" y="4448642"/>
            <a:ext cx="24093298" cy="343486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50489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93146" y="557913"/>
            <a:ext cx="460717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2F2F2F"/>
                </a:solidFill>
                <a:latin typeface="Times New Roman" panose="02020603050405020304" pitchFamily="18" charset="0"/>
                <a:cs typeface="Times New Roman" panose="02020603050405020304" pitchFamily="18" charset="0"/>
              </a:rPr>
              <a:t>CÁC NHÓM DỊCH VỤ VIETTEL CLOUD</a:t>
            </a:r>
            <a:endParaRPr sz="1800" b="1" dirty="0">
              <a:solidFill>
                <a:srgbClr val="2F2F2F"/>
              </a:solidFill>
              <a:latin typeface="Times New Roman" panose="02020603050405020304" pitchFamily="18" charset="0"/>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55ABBA91-51CD-2B4F-AA69-403495D2B907}"/>
              </a:ext>
            </a:extLst>
          </p:cNvPr>
          <p:cNvGraphicFramePr/>
          <p:nvPr>
            <p:extLst>
              <p:ext uri="{D42A27DB-BD31-4B8C-83A1-F6EECF244321}">
                <p14:modId xmlns:p14="http://schemas.microsoft.com/office/powerpoint/2010/main" val="2512518077"/>
              </p:ext>
            </p:extLst>
          </p:nvPr>
        </p:nvGraphicFramePr>
        <p:xfrm>
          <a:off x="1642581" y="1157513"/>
          <a:ext cx="9297779"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CDE2A346-7C14-F14B-AEB3-7AF39D724569}"/>
              </a:ext>
            </a:extLst>
          </p:cNvPr>
          <p:cNvSpPr txBox="1"/>
          <p:nvPr/>
        </p:nvSpPr>
        <p:spPr>
          <a:xfrm>
            <a:off x="4636291" y="3359014"/>
            <a:ext cx="3310358" cy="1015663"/>
          </a:xfrm>
          <a:prstGeom prst="rect">
            <a:avLst/>
          </a:prstGeom>
          <a:noFill/>
        </p:spPr>
        <p:txBody>
          <a:bodyPr wrap="square" rtlCol="0">
            <a:spAutoFit/>
          </a:bodyPr>
          <a:lstStyle/>
          <a:p>
            <a:pPr algn="ctr"/>
            <a:r>
              <a:rPr lang="en-US" sz="3000" b="1" dirty="0">
                <a:solidFill>
                  <a:schemeClr val="tx1"/>
                </a:solidFill>
                <a:latin typeface="Times New Roman" panose="02020603050405020304" pitchFamily="18" charset="0"/>
                <a:cs typeface="Times New Roman" panose="02020603050405020304" pitchFamily="18" charset="0"/>
              </a:rPr>
              <a:t>VIETTEL CLOUD</a:t>
            </a:r>
          </a:p>
        </p:txBody>
      </p:sp>
      <p:sp>
        <p:nvSpPr>
          <p:cNvPr id="11" name="Freeform 5"/>
          <p:cNvSpPr/>
          <p:nvPr/>
        </p:nvSpPr>
        <p:spPr bwMode="auto">
          <a:xfrm>
            <a:off x="10505661" y="5705061"/>
            <a:ext cx="1686339" cy="1105671"/>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16" name="Picture 15"/>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986101" y="6375754"/>
            <a:ext cx="1098223" cy="4034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336935" y="447317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4" y="336627"/>
            <a:ext cx="6525292"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FS PF BeauSans Pro" panose="02000500000000020004" pitchFamily="2" charset="0"/>
              <a:ea typeface="Sarabun"/>
              <a:cs typeface="Sarabun"/>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FS PF BeauSans Pro" panose="02000500000000020004" pitchFamily="2" charset="0"/>
              <a:ea typeface="Sarabun"/>
              <a:cs typeface="Sarabun"/>
              <a:sym typeface="Sarabun"/>
            </a:endParaRPr>
          </a:p>
        </p:txBody>
      </p:sp>
      <p:sp>
        <p:nvSpPr>
          <p:cNvPr id="358" name="Google Shape;358;p12"/>
          <p:cNvSpPr txBox="1"/>
          <p:nvPr/>
        </p:nvSpPr>
        <p:spPr>
          <a:xfrm>
            <a:off x="964869" y="498022"/>
            <a:ext cx="617426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2F2F2F"/>
                </a:solidFill>
                <a:latin typeface="Times New Roman" panose="02020603050405020304" pitchFamily="18" charset="0"/>
                <a:cs typeface="Times New Roman" panose="02020603050405020304" pitchFamily="18" charset="0"/>
              </a:rPr>
              <a:t>CÁC NHÓM DỊCH VỤ VIETTEL CLOUD</a:t>
            </a:r>
            <a:endParaRPr sz="2400" b="1" dirty="0">
              <a:solidFill>
                <a:srgbClr val="2F2F2F"/>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32D0E524-C459-1C4F-A345-6B992DDB0C14}"/>
              </a:ext>
            </a:extLst>
          </p:cNvPr>
          <p:cNvGrpSpPr/>
          <p:nvPr/>
        </p:nvGrpSpPr>
        <p:grpSpPr>
          <a:xfrm>
            <a:off x="6947340" y="1314927"/>
            <a:ext cx="4274275" cy="787079"/>
            <a:chOff x="7155685" y="2303036"/>
            <a:chExt cx="4274275" cy="787079"/>
          </a:xfrm>
        </p:grpSpPr>
        <p:grpSp>
          <p:nvGrpSpPr>
            <p:cNvPr id="9" name="Group 8">
              <a:extLst>
                <a:ext uri="{FF2B5EF4-FFF2-40B4-BE49-F238E27FC236}">
                  <a16:creationId xmlns:a16="http://schemas.microsoft.com/office/drawing/2014/main" id="{2425D7EF-6E4C-6540-B557-52FB1C7C2509}"/>
                </a:ext>
              </a:extLst>
            </p:cNvPr>
            <p:cNvGrpSpPr/>
            <p:nvPr/>
          </p:nvGrpSpPr>
          <p:grpSpPr>
            <a:xfrm>
              <a:off x="7155685" y="2303036"/>
              <a:ext cx="4274275" cy="787079"/>
              <a:chOff x="6542913" y="1354237"/>
              <a:chExt cx="4274275" cy="787079"/>
            </a:xfrm>
          </p:grpSpPr>
          <p:sp>
            <p:nvSpPr>
              <p:cNvPr id="8" name="Rectangle 7">
                <a:extLst>
                  <a:ext uri="{FF2B5EF4-FFF2-40B4-BE49-F238E27FC236}">
                    <a16:creationId xmlns:a16="http://schemas.microsoft.com/office/drawing/2014/main" id="{D018464B-8E0C-0547-97E2-F21F9627AD0A}"/>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sp>
            <p:nvSpPr>
              <p:cNvPr id="16" name="Rounded Rectangle 15">
                <a:extLst>
                  <a:ext uri="{FF2B5EF4-FFF2-40B4-BE49-F238E27FC236}">
                    <a16:creationId xmlns:a16="http://schemas.microsoft.com/office/drawing/2014/main" id="{708CF1C1-5BE5-D749-9AEE-6D9F4C2C3C10}"/>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grpSp>
        <p:sp>
          <p:nvSpPr>
            <p:cNvPr id="10" name="TextBox 9">
              <a:extLst>
                <a:ext uri="{FF2B5EF4-FFF2-40B4-BE49-F238E27FC236}">
                  <a16:creationId xmlns:a16="http://schemas.microsoft.com/office/drawing/2014/main" id="{DDE47FED-C8E8-F64B-A9FF-4F6C159565D8}"/>
                </a:ext>
              </a:extLst>
            </p:cNvPr>
            <p:cNvSpPr txBox="1"/>
            <p:nvPr/>
          </p:nvSpPr>
          <p:spPr>
            <a:xfrm>
              <a:off x="7164573" y="2491881"/>
              <a:ext cx="2073449" cy="369332"/>
            </a:xfrm>
            <a:prstGeom prst="rect">
              <a:avLst/>
            </a:prstGeom>
            <a:noFill/>
          </p:spPr>
          <p:txBody>
            <a:bodyPr wrap="square" rtlCol="0">
              <a:spAutoFit/>
            </a:bodyPr>
            <a:lstStyle/>
            <a:p>
              <a:pPr algn="ctr"/>
              <a:r>
                <a:rPr lang="en-US" sz="1800" b="1" dirty="0">
                  <a:latin typeface="Times New Roman" panose="02020603050405020304" pitchFamily="18" charset="0"/>
                  <a:cs typeface="Times New Roman" panose="02020603050405020304" pitchFamily="18" charset="0"/>
                </a:rPr>
                <a:t>Viettel Start Cloud</a:t>
              </a:r>
            </a:p>
          </p:txBody>
        </p:sp>
        <p:sp>
          <p:nvSpPr>
            <p:cNvPr id="11" name="TextBox 10">
              <a:extLst>
                <a:ext uri="{FF2B5EF4-FFF2-40B4-BE49-F238E27FC236}">
                  <a16:creationId xmlns:a16="http://schemas.microsoft.com/office/drawing/2014/main" id="{501367AF-E47A-EE45-8B3A-C050B6653BD9}"/>
                </a:ext>
              </a:extLst>
            </p:cNvPr>
            <p:cNvSpPr txBox="1"/>
            <p:nvPr/>
          </p:nvSpPr>
          <p:spPr>
            <a:xfrm>
              <a:off x="9411768" y="2349895"/>
              <a:ext cx="1877644" cy="738664"/>
            </a:xfrm>
            <a:prstGeom prst="rect">
              <a:avLst/>
            </a:prstGeom>
            <a:noFill/>
          </p:spPr>
          <p:txBody>
            <a:bodyPr wrap="square" rtlCol="0">
              <a:spAutoFit/>
            </a:bodyPr>
            <a:lstStyle/>
            <a:p>
              <a:pPr algn="ctr"/>
              <a:r>
                <a:rPr lang="en-US" dirty="0" err="1">
                  <a:latin typeface="Times New Roman" panose="02020603050405020304" pitchFamily="18" charset="0"/>
                  <a:cs typeface="Times New Roman" panose="02020603050405020304" pitchFamily="18" charset="0"/>
                </a:rPr>
                <a:t>Máy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mở</a:t>
              </a:r>
              <a:r>
                <a:rPr lang="en-US" dirty="0">
                  <a:latin typeface="Times New Roman" panose="02020603050405020304" pitchFamily="18" charset="0"/>
                  <a:cs typeface="Times New Roman" panose="02020603050405020304" pitchFamily="18" charset="0"/>
                </a:rPr>
                <a:t> - Make in </a:t>
              </a:r>
              <a:r>
                <a:rPr lang="en-US" dirty="0" err="1">
                  <a:latin typeface="Times New Roman" panose="02020603050405020304" pitchFamily="18" charset="0"/>
                  <a:cs typeface="Times New Roman" panose="02020603050405020304" pitchFamily="18" charset="0"/>
                </a:rPr>
                <a:t>Viettel</a:t>
              </a:r>
              <a:endParaRPr lang="en-US" dirty="0">
                <a:latin typeface="Times New Roman" panose="020206030504050203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CB904379-A577-F143-B2AF-D1E25DF0AEBF}"/>
              </a:ext>
            </a:extLst>
          </p:cNvPr>
          <p:cNvGrpSpPr/>
          <p:nvPr/>
        </p:nvGrpSpPr>
        <p:grpSpPr>
          <a:xfrm>
            <a:off x="6947340" y="2318648"/>
            <a:ext cx="4274276" cy="787079"/>
            <a:chOff x="724688" y="3119330"/>
            <a:chExt cx="4274275" cy="787079"/>
          </a:xfrm>
        </p:grpSpPr>
        <p:grpSp>
          <p:nvGrpSpPr>
            <p:cNvPr id="30" name="Group 29">
              <a:extLst>
                <a:ext uri="{FF2B5EF4-FFF2-40B4-BE49-F238E27FC236}">
                  <a16:creationId xmlns:a16="http://schemas.microsoft.com/office/drawing/2014/main" id="{4BEAFB68-B423-9E46-A81D-3F41F6CB932D}"/>
                </a:ext>
              </a:extLst>
            </p:cNvPr>
            <p:cNvGrpSpPr/>
            <p:nvPr/>
          </p:nvGrpSpPr>
          <p:grpSpPr>
            <a:xfrm>
              <a:off x="724688" y="3119330"/>
              <a:ext cx="4274275" cy="787079"/>
              <a:chOff x="6542913" y="1354237"/>
              <a:chExt cx="4274275" cy="787079"/>
            </a:xfrm>
          </p:grpSpPr>
          <p:sp>
            <p:nvSpPr>
              <p:cNvPr id="31" name="Rectangle 30">
                <a:extLst>
                  <a:ext uri="{FF2B5EF4-FFF2-40B4-BE49-F238E27FC236}">
                    <a16:creationId xmlns:a16="http://schemas.microsoft.com/office/drawing/2014/main" id="{74964428-76BE-D74A-A8A8-1A680178CF73}"/>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sp>
            <p:nvSpPr>
              <p:cNvPr id="32" name="Rounded Rectangle 31">
                <a:extLst>
                  <a:ext uri="{FF2B5EF4-FFF2-40B4-BE49-F238E27FC236}">
                    <a16:creationId xmlns:a16="http://schemas.microsoft.com/office/drawing/2014/main" id="{83ED6A7C-FDAC-B640-BE9F-1306B5D6286A}"/>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grpSp>
        <p:sp>
          <p:nvSpPr>
            <p:cNvPr id="23" name="TextBox 22">
              <a:extLst>
                <a:ext uri="{FF2B5EF4-FFF2-40B4-BE49-F238E27FC236}">
                  <a16:creationId xmlns:a16="http://schemas.microsoft.com/office/drawing/2014/main" id="{96F92CA7-3398-F841-88C7-3D74506451EB}"/>
                </a:ext>
              </a:extLst>
            </p:cNvPr>
            <p:cNvSpPr txBox="1"/>
            <p:nvPr/>
          </p:nvSpPr>
          <p:spPr>
            <a:xfrm>
              <a:off x="782754" y="3309763"/>
              <a:ext cx="1975092" cy="369332"/>
            </a:xfrm>
            <a:prstGeom prst="rect">
              <a:avLst/>
            </a:prstGeom>
            <a:noFill/>
          </p:spPr>
          <p:txBody>
            <a:bodyPr wrap="square" rtlCol="0">
              <a:spAutoFit/>
            </a:bodyPr>
            <a:lstStyle/>
            <a:p>
              <a:pPr algn="ctr"/>
              <a:r>
                <a:rPr lang="en-US" sz="1800" b="1" dirty="0">
                  <a:latin typeface="Times New Roman" panose="02020603050405020304" pitchFamily="18" charset="0"/>
                  <a:cs typeface="Times New Roman" panose="02020603050405020304" pitchFamily="18" charset="0"/>
                </a:rPr>
                <a:t>Viettel Network</a:t>
              </a:r>
            </a:p>
          </p:txBody>
        </p:sp>
        <p:sp>
          <p:nvSpPr>
            <p:cNvPr id="42" name="TextBox 41">
              <a:extLst>
                <a:ext uri="{FF2B5EF4-FFF2-40B4-BE49-F238E27FC236}">
                  <a16:creationId xmlns:a16="http://schemas.microsoft.com/office/drawing/2014/main" id="{D8E20C64-1ACF-7A48-8974-3DB545A50E1A}"/>
                </a:ext>
              </a:extLst>
            </p:cNvPr>
            <p:cNvSpPr txBox="1"/>
            <p:nvPr/>
          </p:nvSpPr>
          <p:spPr>
            <a:xfrm>
              <a:off x="2922551" y="3290900"/>
              <a:ext cx="1935863" cy="338554"/>
            </a:xfrm>
            <a:prstGeom prst="rect">
              <a:avLst/>
            </a:prstGeom>
            <a:noFill/>
          </p:spPr>
          <p:txBody>
            <a:bodyPr wrap="square" rtlCol="0">
              <a:spAutoFit/>
            </a:bodyPr>
            <a:lstStyle/>
            <a:p>
              <a:pPr algn="ctr"/>
              <a:r>
                <a:rPr lang="en-US" sz="1600" dirty="0" err="1">
                  <a:latin typeface="Times New Roman" panose="02020603050405020304" pitchFamily="18" charset="0"/>
                  <a:cs typeface="Times New Roman" panose="02020603050405020304" pitchFamily="18" charset="0"/>
                </a:rPr>
                <a:t>Ảo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mạng</a:t>
              </a:r>
              <a:endParaRPr lang="en-US" sz="1600"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EDBD3D1F-00F5-E948-84ED-0BFDF7E60BFC}"/>
              </a:ext>
            </a:extLst>
          </p:cNvPr>
          <p:cNvGrpSpPr/>
          <p:nvPr/>
        </p:nvGrpSpPr>
        <p:grpSpPr>
          <a:xfrm>
            <a:off x="6947340" y="3299656"/>
            <a:ext cx="4274275" cy="787079"/>
            <a:chOff x="942681" y="4039172"/>
            <a:chExt cx="4274275" cy="787079"/>
          </a:xfrm>
        </p:grpSpPr>
        <p:grpSp>
          <p:nvGrpSpPr>
            <p:cNvPr id="33" name="Group 32">
              <a:extLst>
                <a:ext uri="{FF2B5EF4-FFF2-40B4-BE49-F238E27FC236}">
                  <a16:creationId xmlns:a16="http://schemas.microsoft.com/office/drawing/2014/main" id="{C473FFF3-3825-964D-BEA2-535770D85146}"/>
                </a:ext>
              </a:extLst>
            </p:cNvPr>
            <p:cNvGrpSpPr/>
            <p:nvPr/>
          </p:nvGrpSpPr>
          <p:grpSpPr>
            <a:xfrm>
              <a:off x="942681" y="4039172"/>
              <a:ext cx="4274275" cy="787079"/>
              <a:chOff x="6542913" y="1354237"/>
              <a:chExt cx="4274275" cy="787079"/>
            </a:xfrm>
          </p:grpSpPr>
          <p:sp>
            <p:nvSpPr>
              <p:cNvPr id="34" name="Rectangle 33">
                <a:extLst>
                  <a:ext uri="{FF2B5EF4-FFF2-40B4-BE49-F238E27FC236}">
                    <a16:creationId xmlns:a16="http://schemas.microsoft.com/office/drawing/2014/main" id="{2E512574-C6A3-894B-B62E-7771D3C81074}"/>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lumMod val="50000"/>
                      </a:schemeClr>
                    </a:solidFill>
                    <a:latin typeface="Times New Roman" panose="02020603050405020304" pitchFamily="18" charset="0"/>
                    <a:cs typeface="Times New Roman" panose="02020603050405020304" pitchFamily="18" charset="0"/>
                  </a:rPr>
                  <a:t>Cân</a:t>
                </a:r>
                <a:r>
                  <a:rPr lang="en-US" sz="1600" dirty="0">
                    <a:solidFill>
                      <a:schemeClr val="tx1">
                        <a:lumMod val="50000"/>
                      </a:schemeClr>
                    </a:solidFill>
                    <a:latin typeface="Times New Roman" panose="02020603050405020304" pitchFamily="18" charset="0"/>
                    <a:cs typeface="Times New Roman" panose="02020603050405020304" pitchFamily="18" charset="0"/>
                  </a:rPr>
                  <a:t> </a:t>
                </a:r>
                <a:r>
                  <a:rPr lang="en-US" sz="1600" dirty="0" err="1">
                    <a:solidFill>
                      <a:schemeClr val="tx1">
                        <a:lumMod val="50000"/>
                      </a:schemeClr>
                    </a:solidFill>
                    <a:latin typeface="Times New Roman" panose="02020603050405020304" pitchFamily="18" charset="0"/>
                    <a:cs typeface="Times New Roman" panose="02020603050405020304" pitchFamily="18" charset="0"/>
                  </a:rPr>
                  <a:t>bằng</a:t>
                </a:r>
                <a:r>
                  <a:rPr lang="en-US" sz="1600" dirty="0">
                    <a:solidFill>
                      <a:schemeClr val="tx1">
                        <a:lumMod val="50000"/>
                      </a:schemeClr>
                    </a:solidFill>
                    <a:latin typeface="Times New Roman" panose="02020603050405020304" pitchFamily="18" charset="0"/>
                    <a:cs typeface="Times New Roman" panose="02020603050405020304" pitchFamily="18" charset="0"/>
                  </a:rPr>
                  <a:t> </a:t>
                </a:r>
                <a:r>
                  <a:rPr lang="en-US" sz="1600" dirty="0" err="1">
                    <a:solidFill>
                      <a:schemeClr val="tx1">
                        <a:lumMod val="50000"/>
                      </a:schemeClr>
                    </a:solidFill>
                    <a:latin typeface="Times New Roman" panose="02020603050405020304" pitchFamily="18" charset="0"/>
                    <a:cs typeface="Times New Roman" panose="02020603050405020304" pitchFamily="18" charset="0"/>
                  </a:rPr>
                  <a:t>tải</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35" name="Rounded Rectangle 34">
                <a:extLst>
                  <a:ext uri="{FF2B5EF4-FFF2-40B4-BE49-F238E27FC236}">
                    <a16:creationId xmlns:a16="http://schemas.microsoft.com/office/drawing/2014/main" id="{22525317-9AAD-DD45-A150-5A0CFFE32901}"/>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grpSp>
        <p:sp>
          <p:nvSpPr>
            <p:cNvPr id="43" name="TextBox 42">
              <a:extLst>
                <a:ext uri="{FF2B5EF4-FFF2-40B4-BE49-F238E27FC236}">
                  <a16:creationId xmlns:a16="http://schemas.microsoft.com/office/drawing/2014/main" id="{8E81A9B4-C690-EA45-8F5A-936CBEDDEB93}"/>
                </a:ext>
              </a:extLst>
            </p:cNvPr>
            <p:cNvSpPr txBox="1"/>
            <p:nvPr/>
          </p:nvSpPr>
          <p:spPr>
            <a:xfrm>
              <a:off x="1161928" y="4149251"/>
              <a:ext cx="1692502" cy="646331"/>
            </a:xfrm>
            <a:prstGeom prst="rect">
              <a:avLst/>
            </a:prstGeom>
            <a:noFill/>
          </p:spPr>
          <p:txBody>
            <a:bodyPr wrap="square" rtlCol="0">
              <a:spAutoFit/>
            </a:bodyPr>
            <a:lstStyle/>
            <a:p>
              <a:pPr algn="ctr"/>
              <a:r>
                <a:rPr lang="en-US" sz="1800" b="1" dirty="0">
                  <a:latin typeface="Times New Roman" panose="02020603050405020304" pitchFamily="18" charset="0"/>
                  <a:cs typeface="Times New Roman" panose="02020603050405020304" pitchFamily="18" charset="0"/>
                </a:rPr>
                <a:t>Viettel Load Balancer</a:t>
              </a:r>
            </a:p>
          </p:txBody>
        </p:sp>
      </p:grpSp>
      <p:sp>
        <p:nvSpPr>
          <p:cNvPr id="5" name="Rounded Rectangle 4">
            <a:extLst>
              <a:ext uri="{FF2B5EF4-FFF2-40B4-BE49-F238E27FC236}">
                <a16:creationId xmlns:a16="http://schemas.microsoft.com/office/drawing/2014/main" id="{6EDF3872-9ABD-2548-B2D6-85CDE249E36D}"/>
              </a:ext>
            </a:extLst>
          </p:cNvPr>
          <p:cNvSpPr/>
          <p:nvPr/>
        </p:nvSpPr>
        <p:spPr>
          <a:xfrm>
            <a:off x="1011871" y="2776342"/>
            <a:ext cx="4252937" cy="13373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dirty="0">
                <a:solidFill>
                  <a:srgbClr val="000000"/>
                </a:solidFill>
                <a:latin typeface="Times New Roman" panose="02020603050405020304" pitchFamily="18" charset="0"/>
                <a:cs typeface="Times New Roman" panose="02020603050405020304" pitchFamily="18" charset="0"/>
              </a:rPr>
              <a:t>Nhóm giải pháp </a:t>
            </a:r>
          </a:p>
          <a:p>
            <a:pPr algn="ctr"/>
            <a:r>
              <a:rPr lang="en-VN" sz="2400" dirty="0">
                <a:solidFill>
                  <a:srgbClr val="000000"/>
                </a:solidFill>
                <a:latin typeface="Times New Roman" panose="02020603050405020304" pitchFamily="18" charset="0"/>
                <a:cs typeface="Times New Roman" panose="02020603050405020304" pitchFamily="18" charset="0"/>
              </a:rPr>
              <a:t>Infrastructure as a Service</a:t>
            </a:r>
          </a:p>
        </p:txBody>
      </p:sp>
      <p:grpSp>
        <p:nvGrpSpPr>
          <p:cNvPr id="36" name="Group 35">
            <a:extLst>
              <a:ext uri="{FF2B5EF4-FFF2-40B4-BE49-F238E27FC236}">
                <a16:creationId xmlns:a16="http://schemas.microsoft.com/office/drawing/2014/main" id="{369809BE-36C8-F34C-ACA7-B2F4E4F9A948}"/>
              </a:ext>
            </a:extLst>
          </p:cNvPr>
          <p:cNvGrpSpPr/>
          <p:nvPr/>
        </p:nvGrpSpPr>
        <p:grpSpPr>
          <a:xfrm>
            <a:off x="7010683" y="4331570"/>
            <a:ext cx="4274275" cy="787079"/>
            <a:chOff x="942681" y="4039172"/>
            <a:chExt cx="4274275" cy="787079"/>
          </a:xfrm>
        </p:grpSpPr>
        <p:grpSp>
          <p:nvGrpSpPr>
            <p:cNvPr id="37" name="Group 36">
              <a:extLst>
                <a:ext uri="{FF2B5EF4-FFF2-40B4-BE49-F238E27FC236}">
                  <a16:creationId xmlns:a16="http://schemas.microsoft.com/office/drawing/2014/main" id="{11732183-991D-0E4D-89A7-2C39E27D8F3A}"/>
                </a:ext>
              </a:extLst>
            </p:cNvPr>
            <p:cNvGrpSpPr/>
            <p:nvPr/>
          </p:nvGrpSpPr>
          <p:grpSpPr>
            <a:xfrm>
              <a:off x="942681" y="4039172"/>
              <a:ext cx="4274275" cy="787079"/>
              <a:chOff x="6542913" y="1354237"/>
              <a:chExt cx="4274275" cy="787079"/>
            </a:xfrm>
          </p:grpSpPr>
          <p:sp>
            <p:nvSpPr>
              <p:cNvPr id="39" name="Rectangle 38">
                <a:extLst>
                  <a:ext uri="{FF2B5EF4-FFF2-40B4-BE49-F238E27FC236}">
                    <a16:creationId xmlns:a16="http://schemas.microsoft.com/office/drawing/2014/main" id="{9C7009BC-52AD-9949-8D05-501B4AA0CEBA}"/>
                  </a:ext>
                </a:extLst>
              </p:cNvPr>
              <p:cNvSpPr/>
              <p:nvPr/>
            </p:nvSpPr>
            <p:spPr>
              <a:xfrm>
                <a:off x="8525400" y="1378584"/>
                <a:ext cx="2291788" cy="73617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tx1">
                        <a:lumMod val="50000"/>
                      </a:schemeClr>
                    </a:solidFill>
                    <a:latin typeface="Times New Roman" panose="02020603050405020304" pitchFamily="18" charset="0"/>
                    <a:cs typeface="Times New Roman" panose="02020603050405020304" pitchFamily="18" charset="0"/>
                  </a:rPr>
                  <a:t>Lưu</a:t>
                </a:r>
                <a:r>
                  <a:rPr lang="en-US" sz="1600" dirty="0">
                    <a:solidFill>
                      <a:schemeClr val="tx1">
                        <a:lumMod val="50000"/>
                      </a:schemeClr>
                    </a:solidFill>
                    <a:latin typeface="Times New Roman" panose="02020603050405020304" pitchFamily="18" charset="0"/>
                    <a:cs typeface="Times New Roman" panose="02020603050405020304" pitchFamily="18" charset="0"/>
                  </a:rPr>
                  <a:t> </a:t>
                </a:r>
                <a:r>
                  <a:rPr lang="en-US" sz="1600" dirty="0" err="1">
                    <a:solidFill>
                      <a:schemeClr val="tx1">
                        <a:lumMod val="50000"/>
                      </a:schemeClr>
                    </a:solidFill>
                    <a:latin typeface="Times New Roman" panose="02020603050405020304" pitchFamily="18" charset="0"/>
                    <a:cs typeface="Times New Roman" panose="02020603050405020304" pitchFamily="18" charset="0"/>
                  </a:rPr>
                  <a:t>trữ</a:t>
                </a:r>
                <a:r>
                  <a:rPr lang="en-US" sz="1600" dirty="0">
                    <a:solidFill>
                      <a:schemeClr val="tx1">
                        <a:lumMod val="50000"/>
                      </a:schemeClr>
                    </a:solidFill>
                    <a:latin typeface="Times New Roman" panose="02020603050405020304" pitchFamily="18" charset="0"/>
                    <a:cs typeface="Times New Roman" panose="02020603050405020304" pitchFamily="18" charset="0"/>
                  </a:rPr>
                  <a:t> </a:t>
                </a:r>
                <a:r>
                  <a:rPr lang="en-US" sz="1600" dirty="0" err="1">
                    <a:solidFill>
                      <a:schemeClr val="tx1">
                        <a:lumMod val="50000"/>
                      </a:schemeClr>
                    </a:solidFill>
                    <a:latin typeface="Times New Roman" panose="02020603050405020304" pitchFamily="18" charset="0"/>
                    <a:cs typeface="Times New Roman" panose="02020603050405020304" pitchFamily="18" charset="0"/>
                  </a:rPr>
                  <a:t>đám</a:t>
                </a:r>
                <a:r>
                  <a:rPr lang="en-US" sz="1600" dirty="0">
                    <a:solidFill>
                      <a:schemeClr val="tx1">
                        <a:lumMod val="50000"/>
                      </a:schemeClr>
                    </a:solidFill>
                    <a:latin typeface="Times New Roman" panose="02020603050405020304" pitchFamily="18" charset="0"/>
                    <a:cs typeface="Times New Roman" panose="02020603050405020304" pitchFamily="18" charset="0"/>
                  </a:rPr>
                  <a:t> </a:t>
                </a:r>
                <a:r>
                  <a:rPr lang="en-US" sz="1600" dirty="0" err="1">
                    <a:solidFill>
                      <a:schemeClr val="tx1">
                        <a:lumMod val="50000"/>
                      </a:schemeClr>
                    </a:solidFill>
                    <a:latin typeface="Times New Roman" panose="02020603050405020304" pitchFamily="18" charset="0"/>
                    <a:cs typeface="Times New Roman" panose="02020603050405020304" pitchFamily="18" charset="0"/>
                  </a:rPr>
                  <a:t>mây</a:t>
                </a:r>
                <a:endParaRPr lang="en-US" sz="1600"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40" name="Rounded Rectangle 39">
                <a:extLst>
                  <a:ext uri="{FF2B5EF4-FFF2-40B4-BE49-F238E27FC236}">
                    <a16:creationId xmlns:a16="http://schemas.microsoft.com/office/drawing/2014/main" id="{99265FC7-810E-454E-9EF1-8B033385B901}"/>
                  </a:ext>
                </a:extLst>
              </p:cNvPr>
              <p:cNvSpPr/>
              <p:nvPr/>
            </p:nvSpPr>
            <p:spPr>
              <a:xfrm>
                <a:off x="6542913" y="1354237"/>
                <a:ext cx="2129742" cy="7870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S PF BeauSans Pro" panose="02000500000000020004" pitchFamily="2" charset="0"/>
                </a:endParaRPr>
              </a:p>
            </p:txBody>
          </p:sp>
        </p:grpSp>
        <p:sp>
          <p:nvSpPr>
            <p:cNvPr id="38" name="TextBox 37">
              <a:extLst>
                <a:ext uri="{FF2B5EF4-FFF2-40B4-BE49-F238E27FC236}">
                  <a16:creationId xmlns:a16="http://schemas.microsoft.com/office/drawing/2014/main" id="{61DE1D16-7B1E-9341-A78B-F84A558E3CD4}"/>
                </a:ext>
              </a:extLst>
            </p:cNvPr>
            <p:cNvSpPr txBox="1"/>
            <p:nvPr/>
          </p:nvSpPr>
          <p:spPr>
            <a:xfrm>
              <a:off x="1161928" y="4149251"/>
              <a:ext cx="1692502" cy="646331"/>
            </a:xfrm>
            <a:prstGeom prst="rect">
              <a:avLst/>
            </a:prstGeom>
            <a:noFill/>
          </p:spPr>
          <p:txBody>
            <a:bodyPr wrap="square" rtlCol="0">
              <a:spAutoFit/>
            </a:bodyPr>
            <a:lstStyle/>
            <a:p>
              <a:pPr algn="ctr"/>
              <a:r>
                <a:rPr lang="en-US" sz="1800" b="1" dirty="0" err="1">
                  <a:latin typeface="Times New Roman" panose="02020603050405020304" pitchFamily="18" charset="0"/>
                  <a:cs typeface="Times New Roman" panose="02020603050405020304" pitchFamily="18" charset="0"/>
                </a:rPr>
                <a:t>Nhóm</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sản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phẩm</a:t>
              </a:r>
              <a:r>
                <a:rPr lang="en-US" sz="1800" b="1" dirty="0">
                  <a:latin typeface="Times New Roman" panose="02020603050405020304" pitchFamily="18" charset="0"/>
                  <a:cs typeface="Times New Roman" panose="02020603050405020304" pitchFamily="18" charset="0"/>
                </a:rPr>
                <a:t> Storage</a:t>
              </a:r>
            </a:p>
          </p:txBody>
        </p:sp>
      </p:grpSp>
      <p:sp>
        <p:nvSpPr>
          <p:cNvPr id="41" name="Freeform 5"/>
          <p:cNvSpPr/>
          <p:nvPr/>
        </p:nvSpPr>
        <p:spPr bwMode="auto">
          <a:xfrm>
            <a:off x="10136221" y="5544765"/>
            <a:ext cx="2055779" cy="1265967"/>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44" name="Picture 43"/>
          <p:cNvPicPr>
            <a:picLocks noChangeAspect="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826885" y="6317263"/>
            <a:ext cx="1257440" cy="461941"/>
          </a:xfrm>
          <a:prstGeom prst="rect">
            <a:avLst/>
          </a:prstGeom>
        </p:spPr>
      </p:pic>
    </p:spTree>
    <p:extLst>
      <p:ext uri="{BB962C8B-B14F-4D97-AF65-F5344CB8AC3E}">
        <p14:creationId xmlns:p14="http://schemas.microsoft.com/office/powerpoint/2010/main" val="366855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884113"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1094850" y="557913"/>
            <a:ext cx="7856639" cy="400069"/>
          </a:xfrm>
          <a:prstGeom prst="rect">
            <a:avLst/>
          </a:prstGeom>
          <a:noFill/>
          <a:ln>
            <a:noFill/>
          </a:ln>
        </p:spPr>
        <p:txBody>
          <a:bodyPr spcFirstLastPara="1" wrap="square" lIns="91425" tIns="45700" rIns="91425" bIns="45700" anchor="t" anchorCtr="0">
            <a:spAutoFit/>
          </a:bodyPr>
          <a:lstStyle/>
          <a:p>
            <a:pPr algn="just"/>
            <a:r>
              <a:rPr lang="en-VN" sz="2000" b="1" dirty="0">
                <a:latin typeface="Times New Roman" panose="02020603050405020304" pitchFamily="18" charset="0"/>
                <a:cs typeface="Times New Roman" panose="02020603050405020304" pitchFamily="18" charset="0"/>
              </a:rPr>
              <a:t>NHÓM GIẢI PHÁP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667966"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a:t>
            </a:r>
            <a:r>
              <a:rPr lang="en-US" sz="2000" b="1" dirty="0" smtClean="0">
                <a:solidFill>
                  <a:srgbClr val="000000"/>
                </a:solidFill>
                <a:latin typeface="Times New Roman" panose="02020603050405020304" pitchFamily="18" charset="0"/>
                <a:cs typeface="Times New Roman" panose="02020603050405020304" pitchFamily="18" charset="0"/>
              </a:rPr>
              <a:t>Cloud </a:t>
            </a:r>
            <a:r>
              <a:rPr lang="en-US" sz="2000" b="1" dirty="0" smtClean="0">
                <a:solidFill>
                  <a:srgbClr val="000000"/>
                </a:solidFill>
                <a:latin typeface="Times New Roman" panose="02020603050405020304" pitchFamily="18" charset="0"/>
                <a:cs typeface="Times New Roman" panose="02020603050405020304" pitchFamily="18" charset="0"/>
              </a:rPr>
              <a:t>Server/</a:t>
            </a:r>
            <a:r>
              <a:rPr lang="en-US" sz="2000" b="1" dirty="0" err="1" smtClean="0">
                <a:solidFill>
                  <a:srgbClr val="000000"/>
                </a:solidFill>
                <a:latin typeface="Times New Roman" panose="02020603050405020304" pitchFamily="18" charset="0"/>
                <a:cs typeface="Times New Roman" panose="02020603050405020304" pitchFamily="18" charset="0"/>
              </a:rPr>
              <a:t>Viettel</a:t>
            </a:r>
            <a:r>
              <a:rPr lang="en-US" sz="2000" b="1" dirty="0" smtClean="0">
                <a:solidFill>
                  <a:srgbClr val="000000"/>
                </a:solidFill>
                <a:latin typeface="Times New Roman" panose="02020603050405020304" pitchFamily="18" charset="0"/>
                <a:cs typeface="Times New Roman" panose="02020603050405020304" pitchFamily="18" charset="0"/>
              </a:rPr>
              <a:t> Start Cloud</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AB82990-78A1-B54B-A538-D162ADE51A2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01803" y="1751542"/>
            <a:ext cx="5665420" cy="4014216"/>
          </a:xfrm>
          <a:prstGeom prst="rect">
            <a:avLst/>
          </a:prstGeom>
        </p:spPr>
      </p:pic>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sp>
        <p:nvSpPr>
          <p:cNvPr id="17" name="TextBox 16">
            <a:extLst>
              <a:ext uri="{FF2B5EF4-FFF2-40B4-BE49-F238E27FC236}">
                <a16:creationId xmlns:a16="http://schemas.microsoft.com/office/drawing/2014/main" id="{5DFFAF70-5FEF-A74E-8035-057DC675554A}"/>
              </a:ext>
            </a:extLst>
          </p:cNvPr>
          <p:cNvSpPr txBox="1"/>
          <p:nvPr/>
        </p:nvSpPr>
        <p:spPr>
          <a:xfrm>
            <a:off x="930630" y="1808748"/>
            <a:ext cx="4555770" cy="830997"/>
          </a:xfrm>
          <a:prstGeom prst="rect">
            <a:avLst/>
          </a:prstGeom>
          <a:noFill/>
        </p:spPr>
        <p:txBody>
          <a:bodyPr wrap="square" rtlCol="0">
            <a:spAutoFit/>
          </a:bodyPr>
          <a:lstStyle/>
          <a:p>
            <a:pPr algn="just"/>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ảo</a:t>
            </a:r>
            <a:r>
              <a:rPr lang="en-US" sz="1600" dirty="0">
                <a:latin typeface="Times New Roman" panose="02020603050405020304" pitchFamily="18" charset="0"/>
                <a:cs typeface="Times New Roman" panose="02020603050405020304" pitchFamily="18" charset="0"/>
              </a:rPr>
              <a:t> Cloud Server do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nghiên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cứu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triển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giải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pháp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nghệ</a:t>
            </a:r>
            <a:r>
              <a:rPr lang="en-US" sz="1600" dirty="0">
                <a:latin typeface="Times New Roman" panose="02020603050405020304" pitchFamily="18" charset="0"/>
                <a:cs typeface="Times New Roman" panose="02020603050405020304" pitchFamily="18" charset="0"/>
              </a:rPr>
              <a:t> OpenStack</a:t>
            </a:r>
          </a:p>
        </p:txBody>
      </p:sp>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7"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sp>
        <p:nvSpPr>
          <p:cNvPr id="19" name="TextBox 18">
            <a:extLst>
              <a:ext uri="{FF2B5EF4-FFF2-40B4-BE49-F238E27FC236}">
                <a16:creationId xmlns:a16="http://schemas.microsoft.com/office/drawing/2014/main" id="{766A75E7-22AA-1A49-8C9E-D2AF58C8ADF7}"/>
              </a:ext>
            </a:extLst>
          </p:cNvPr>
          <p:cNvSpPr txBox="1"/>
          <p:nvPr/>
        </p:nvSpPr>
        <p:spPr>
          <a:xfrm>
            <a:off x="885904" y="2780898"/>
            <a:ext cx="4645222" cy="2062103"/>
          </a:xfrm>
          <a:prstGeom prst="rect">
            <a:avLst/>
          </a:prstGeom>
          <a:noFill/>
        </p:spPr>
        <p:txBody>
          <a:bodyPr wrap="square" rtlCol="0">
            <a:spAutoFit/>
          </a:bodyPr>
          <a:lstStyle/>
          <a:p>
            <a:pPr marL="285750" indent="-285750" algn="just">
              <a:buFontTx/>
              <a:buChar char="-"/>
            </a:pPr>
            <a:r>
              <a:rPr lang="en-US" sz="1600" b="1" i="1" dirty="0" err="1">
                <a:latin typeface="Times New Roman" panose="02020603050405020304" pitchFamily="18" charset="0"/>
                <a:cs typeface="Times New Roman" panose="02020603050405020304" pitchFamily="18" charset="0"/>
              </a:rPr>
              <a:t>Tài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nguyên</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không</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giới</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hạn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Phần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mềm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quản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trị</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tự</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động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phép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dịch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vụ</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nhanh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mở</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rộng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nguyên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hạn</a:t>
            </a:r>
            <a:endParaRPr lang="en-US" sz="1600" dirty="0">
              <a:latin typeface="Times New Roman" panose="02020603050405020304" pitchFamily="18" charset="0"/>
              <a:cs typeface="Times New Roman" panose="02020603050405020304" pitchFamily="18" charset="0"/>
            </a:endParaRPr>
          </a:p>
          <a:p>
            <a:pPr marL="285750" indent="-285750" algn="just">
              <a:buFontTx/>
              <a:buChar char="-"/>
            </a:pPr>
            <a:r>
              <a:rPr lang="vi-VN" sz="1600" b="1" i="1" dirty="0">
                <a:latin typeface="Times New Roman" panose="02020603050405020304" pitchFamily="18" charset="0"/>
                <a:cs typeface="Times New Roman" panose="02020603050405020304" pitchFamily="18" charset="0"/>
              </a:rPr>
              <a:t>An toàn, bảo mật</a:t>
            </a:r>
            <a:r>
              <a:rPr lang="vi-VN" sz="1600" dirty="0">
                <a:latin typeface="Times New Roman" panose="02020603050405020304" pitchFamily="18" charset="0"/>
                <a:cs typeface="Times New Roman" panose="02020603050405020304" pitchFamily="18" charset="0"/>
              </a:rPr>
              <a:t>: Công nghệ lưu trữ mới. Cơ chế dự phòng tối ưu đảm bảo lưu trữ an toàn</a:t>
            </a:r>
          </a:p>
          <a:p>
            <a:pPr marL="285750" indent="-285750" algn="just">
              <a:buFontTx/>
              <a:buChar char="-"/>
            </a:pPr>
            <a:r>
              <a:rPr lang="en-US" sz="1600" b="1" i="1" dirty="0" err="1">
                <a:latin typeface="Times New Roman" panose="02020603050405020304" pitchFamily="18" charset="0"/>
                <a:cs typeface="Times New Roman" panose="02020603050405020304" pitchFamily="18" charset="0"/>
              </a:rPr>
              <a:t>Quản</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lý</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dễ</a:t>
            </a:r>
            <a:r>
              <a:rPr lang="en-US" sz="1600" b="1" i="1" dirty="0">
                <a:latin typeface="Times New Roman" panose="02020603050405020304" pitchFamily="18" charset="0"/>
                <a:cs typeface="Times New Roman" panose="02020603050405020304" pitchFamily="18" charset="0"/>
              </a:rPr>
              <a:t> </a:t>
            </a:r>
            <a:r>
              <a:rPr lang="en-US" sz="1600" b="1" i="1" dirty="0" err="1">
                <a:latin typeface="Times New Roman" panose="02020603050405020304" pitchFamily="18" charset="0"/>
                <a:cs typeface="Times New Roman" panose="02020603050405020304" pitchFamily="18" charset="0"/>
              </a:rPr>
              <a:t>dàng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Hệ</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thống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quản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trị</a:t>
            </a:r>
            <a:r>
              <a:rPr lang="en-US" sz="1600" dirty="0">
                <a:latin typeface="Times New Roman" panose="02020603050405020304" pitchFamily="18" charset="0"/>
                <a:cs typeface="Times New Roman" panose="02020603050405020304" pitchFamily="18" charset="0"/>
              </a:rPr>
              <a:t> Automation </a:t>
            </a:r>
            <a:r>
              <a:rPr lang="en-US" sz="1600" dirty="0" err="1">
                <a:latin typeface="Times New Roman" panose="02020603050405020304" pitchFamily="18" charset="0"/>
                <a:cs typeface="Times New Roman" panose="02020603050405020304" pitchFamily="18" charset="0"/>
              </a:rPr>
              <a:t>thân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thiện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nhiều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phép</a:t>
            </a:r>
            <a:r>
              <a:rPr lang="en-US" sz="1600" dirty="0">
                <a:latin typeface="Times New Roman" panose="02020603050405020304" pitchFamily="18" charset="0"/>
                <a:cs typeface="Times New Roman" panose="02020603050405020304" pitchFamily="18" charset="0"/>
              </a:rPr>
              <a:t> admin </a:t>
            </a:r>
            <a:r>
              <a:rPr lang="en-US" sz="1600" dirty="0" err="1">
                <a:latin typeface="Times New Roman" panose="02020603050405020304" pitchFamily="18" charset="0"/>
                <a:cs typeface="Times New Roman" panose="02020603050405020304" pitchFamily="18" charset="0"/>
              </a:rPr>
              <a:t>tự</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thao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tác</a:t>
            </a:r>
            <a:endParaRPr lang="en-US" sz="16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58C85D7-83C8-1148-847A-2751FED70FBC}"/>
              </a:ext>
            </a:extLst>
          </p:cNvPr>
          <p:cNvSpPr txBox="1"/>
          <p:nvPr/>
        </p:nvSpPr>
        <p:spPr>
          <a:xfrm>
            <a:off x="991802" y="4873206"/>
            <a:ext cx="4154926" cy="1785104"/>
          </a:xfrm>
          <a:prstGeom prst="rect">
            <a:avLst/>
          </a:prstGeom>
          <a:noFill/>
        </p:spPr>
        <p:txBody>
          <a:bodyPr wrap="square" rtlCol="0">
            <a:spAutoFit/>
          </a:bodyPr>
          <a:lstStyle/>
          <a:p>
            <a:pPr algn="just"/>
            <a:r>
              <a:rPr lang="en-US" sz="1600" b="1" i="1" u="sng" dirty="0" err="1">
                <a:latin typeface="Times New Roman" panose="02020603050405020304" pitchFamily="18" charset="0"/>
                <a:cs typeface="Times New Roman" panose="02020603050405020304" pitchFamily="18" charset="0"/>
              </a:rPr>
              <a:t>Điều</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kiện</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sử</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dụng</a:t>
            </a:r>
            <a:r>
              <a:rPr lang="en-US" sz="1600" b="1" i="1" u="sng" dirty="0">
                <a:latin typeface="Times New Roman" panose="02020603050405020304" pitchFamily="18" charset="0"/>
                <a:cs typeface="Times New Roman" panose="02020603050405020304" pitchFamily="18" charset="0"/>
              </a:rPr>
              <a:t>: </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tính</a:t>
            </a:r>
            <a:r>
              <a:rPr lang="en-US" sz="1600" dirty="0">
                <a:latin typeface="Times New Roman" panose="02020603050405020304" pitchFamily="18" charset="0"/>
                <a:cs typeface="Times New Roman" panose="02020603050405020304" pitchFamily="18" charset="0"/>
              </a:rPr>
              <a:t>/tablet </a:t>
            </a:r>
          </a:p>
          <a:p>
            <a:pPr marL="285750" indent="-285750" algn="just">
              <a:buFontTx/>
              <a:buChar char="-"/>
            </a:pPr>
            <a:r>
              <a:rPr lang="en-US" sz="1600" dirty="0">
                <a:latin typeface="Times New Roman" panose="02020603050405020304" pitchFamily="18" charset="0"/>
                <a:cs typeface="Times New Roman" panose="02020603050405020304" pitchFamily="18" charset="0"/>
              </a:rPr>
              <a:t>Internet + </a:t>
            </a:r>
            <a:r>
              <a:rPr lang="en-US" sz="1600" dirty="0" err="1">
                <a:latin typeface="Times New Roman" panose="02020603050405020304" pitchFamily="18" charset="0"/>
                <a:cs typeface="Times New Roman" panose="02020603050405020304" pitchFamily="18" charset="0"/>
              </a:rPr>
              <a:t>Trình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duyệt</a:t>
            </a:r>
            <a:r>
              <a:rPr lang="en-US" sz="1600" dirty="0">
                <a:latin typeface="Times New Roman" panose="02020603050405020304" pitchFamily="18" charset="0"/>
                <a:cs typeface="Times New Roman" panose="02020603050405020304" pitchFamily="18" charset="0"/>
              </a:rPr>
              <a:t> (Chrome, Firefox,…)</a:t>
            </a:r>
          </a:p>
          <a:p>
            <a:pPr marL="285750" indent="-285750" algn="just">
              <a:buFontTx/>
              <a:buChar char="-"/>
            </a:pPr>
            <a:r>
              <a:rPr lang="en-US" sz="1600" dirty="0" err="1">
                <a:latin typeface="Times New Roman" panose="02020603050405020304" pitchFamily="18" charset="0"/>
                <a:cs typeface="Times New Roman" panose="02020603050405020304" pitchFamily="18" charset="0"/>
              </a:rPr>
              <a:t>Truy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cập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mọi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lúc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mọi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nơi</a:t>
            </a:r>
            <a:endParaRPr lang="en-US" sz="1600" dirty="0">
              <a:latin typeface="Times New Roman" panose="02020603050405020304" pitchFamily="18" charset="0"/>
              <a:cs typeface="Times New Roman" panose="02020603050405020304" pitchFamily="18" charset="0"/>
            </a:endParaRPr>
          </a:p>
          <a:p>
            <a:pPr algn="just"/>
            <a:r>
              <a:rPr lang="en-US" sz="1600" b="1" i="1" u="sng" dirty="0" err="1">
                <a:latin typeface="Times New Roman" panose="02020603050405020304" pitchFamily="18" charset="0"/>
                <a:cs typeface="Times New Roman" panose="02020603050405020304" pitchFamily="18" charset="0"/>
              </a:rPr>
              <a:t>Đối</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tượng</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khách</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hàng</a:t>
            </a:r>
            <a:r>
              <a:rPr lang="en-US" sz="1600" b="1" i="1" u="sng" dirty="0">
                <a:latin typeface="Times New Roman" panose="02020603050405020304" pitchFamily="18" charset="0"/>
                <a:cs typeface="Times New Roman" panose="02020603050405020304" pitchFamily="18" charset="0"/>
              </a:rPr>
              <a:t>: </a:t>
            </a:r>
          </a:p>
          <a:p>
            <a:pPr algn="just"/>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cả</a:t>
            </a:r>
            <a:endParaRPr lang="en-US" sz="16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16" name="Freeform 5"/>
          <p:cNvSpPr/>
          <p:nvPr/>
        </p:nvSpPr>
        <p:spPr bwMode="auto">
          <a:xfrm>
            <a:off x="10136221" y="5544765"/>
            <a:ext cx="2055779" cy="1265967"/>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20" name="Picture 19"/>
          <p:cNvPicPr>
            <a:picLocks noChangeAspect="1"/>
          </p:cNvPicPr>
          <p:nvPr/>
        </p:nvPicPr>
        <p:blipFill>
          <a:blip r:embed="rId8" cstate="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826885" y="6317263"/>
            <a:ext cx="1257440" cy="461941"/>
          </a:xfrm>
          <a:prstGeom prst="rect">
            <a:avLst/>
          </a:prstGeom>
        </p:spPr>
      </p:pic>
    </p:spTree>
    <p:extLst>
      <p:ext uri="{BB962C8B-B14F-4D97-AF65-F5344CB8AC3E}">
        <p14:creationId xmlns:p14="http://schemas.microsoft.com/office/powerpoint/2010/main" val="10548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2" descr="Map&#10;&#10;Description automatically generated"/>
          <p:cNvPicPr preferRelativeResize="0"/>
          <p:nvPr/>
        </p:nvPicPr>
        <p:blipFill rotWithShape="1">
          <a:blip r:embed="rId3" cstate="email">
            <a:alphaModFix amt="46000"/>
            <a:extLst>
              <a:ext uri="{28A0092B-C50C-407E-A947-70E740481C1C}">
                <a14:useLocalDpi xmlns:a14="http://schemas.microsoft.com/office/drawing/2010/main"/>
              </a:ext>
            </a:extLst>
          </a:blip>
          <a:srcRect/>
          <a:stretch/>
        </p:blipFill>
        <p:spPr>
          <a:xfrm>
            <a:off x="212394" y="477780"/>
            <a:ext cx="12135512" cy="6858000"/>
          </a:xfrm>
          <a:prstGeom prst="rect">
            <a:avLst/>
          </a:prstGeom>
          <a:noFill/>
          <a:ln>
            <a:noFill/>
          </a:ln>
        </p:spPr>
      </p:pic>
      <p:pic>
        <p:nvPicPr>
          <p:cNvPr id="359" name="Google Shape;359;p12" descr="Background pattern&#10;&#10;Description automatically generated with medium confidence"/>
          <p:cNvPicPr preferRelativeResize="0"/>
          <p:nvPr/>
        </p:nvPicPr>
        <p:blipFill rotWithShape="1">
          <a:blip r:embed="rId4">
            <a:alphaModFix amt="50000"/>
          </a:blip>
          <a:srcRect/>
          <a:stretch/>
        </p:blipFill>
        <p:spPr>
          <a:xfrm>
            <a:off x="-5452682" y="4475808"/>
            <a:ext cx="24093298" cy="3434400"/>
          </a:xfrm>
          <a:prstGeom prst="rect">
            <a:avLst/>
          </a:prstGeom>
          <a:noFill/>
          <a:ln>
            <a:noFill/>
          </a:ln>
        </p:spPr>
      </p:pic>
      <p:sp>
        <p:nvSpPr>
          <p:cNvPr id="12" name="Google Shape;313;p24">
            <a:extLst>
              <a:ext uri="{FF2B5EF4-FFF2-40B4-BE49-F238E27FC236}">
                <a16:creationId xmlns:a16="http://schemas.microsoft.com/office/drawing/2014/main" id="{30047C0C-3DC2-42BC-B94C-29403B2D5B76}"/>
              </a:ext>
            </a:extLst>
          </p:cNvPr>
          <p:cNvSpPr/>
          <p:nvPr/>
        </p:nvSpPr>
        <p:spPr>
          <a:xfrm flipH="1">
            <a:off x="613843" y="336627"/>
            <a:ext cx="7079043" cy="811864"/>
          </a:xfrm>
          <a:custGeom>
            <a:avLst/>
            <a:gdLst/>
            <a:ahLst/>
            <a:cxnLst/>
            <a:rect l="l" t="t" r="r" b="b"/>
            <a:pathLst>
              <a:path w="5147681" h="1304199" extrusionOk="0">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Times New Roman" panose="02020603050405020304" pitchFamily="18" charset="0"/>
              <a:ea typeface="Sarabun"/>
              <a:cs typeface="Times New Roman" panose="02020603050405020304" pitchFamily="18" charset="0"/>
              <a:sym typeface="Sarabun"/>
            </a:endParaRPr>
          </a:p>
        </p:txBody>
      </p:sp>
      <p:sp>
        <p:nvSpPr>
          <p:cNvPr id="13" name="Google Shape;314;p24">
            <a:extLst>
              <a:ext uri="{FF2B5EF4-FFF2-40B4-BE49-F238E27FC236}">
                <a16:creationId xmlns:a16="http://schemas.microsoft.com/office/drawing/2014/main" id="{34F51B5D-26AD-401A-A8EB-BF40DA5D371D}"/>
              </a:ext>
            </a:extLst>
          </p:cNvPr>
          <p:cNvSpPr/>
          <p:nvPr/>
        </p:nvSpPr>
        <p:spPr>
          <a:xfrm>
            <a:off x="245677" y="454700"/>
            <a:ext cx="684953" cy="684953"/>
          </a:xfrm>
          <a:prstGeom prst="ellipse">
            <a:avLst/>
          </a:prstGeom>
          <a:solidFill>
            <a:schemeClr val="accent6">
              <a:alpha val="2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cs typeface="Times New Roman" panose="02020603050405020304" pitchFamily="18" charset="0"/>
              <a:sym typeface="Arial"/>
            </a:endParaRPr>
          </a:p>
        </p:txBody>
      </p:sp>
      <p:sp>
        <p:nvSpPr>
          <p:cNvPr id="14" name="Google Shape;315;p24">
            <a:extLst>
              <a:ext uri="{FF2B5EF4-FFF2-40B4-BE49-F238E27FC236}">
                <a16:creationId xmlns:a16="http://schemas.microsoft.com/office/drawing/2014/main" id="{3D3537A4-9F93-4656-AB9C-3E8C28C978EF}"/>
              </a:ext>
            </a:extLst>
          </p:cNvPr>
          <p:cNvSpPr/>
          <p:nvPr/>
        </p:nvSpPr>
        <p:spPr>
          <a:xfrm>
            <a:off x="357871" y="566894"/>
            <a:ext cx="460565" cy="460565"/>
          </a:xfrm>
          <a:prstGeom prst="ellipse">
            <a:avLst/>
          </a:prstGeom>
          <a:solidFill>
            <a:schemeClr val="accent6">
              <a:alpha val="4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15" name="Google Shape;316;p24">
            <a:extLst>
              <a:ext uri="{FF2B5EF4-FFF2-40B4-BE49-F238E27FC236}">
                <a16:creationId xmlns:a16="http://schemas.microsoft.com/office/drawing/2014/main" id="{CA12BCC0-6950-4FC0-9D95-FBC005104B6E}"/>
              </a:ext>
            </a:extLst>
          </p:cNvPr>
          <p:cNvSpPr/>
          <p:nvPr/>
        </p:nvSpPr>
        <p:spPr>
          <a:xfrm>
            <a:off x="482905" y="691928"/>
            <a:ext cx="210496" cy="21049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panose="02020603050405020304" pitchFamily="18" charset="0"/>
              <a:ea typeface="Sarabun"/>
              <a:cs typeface="Times New Roman" panose="02020603050405020304" pitchFamily="18" charset="0"/>
              <a:sym typeface="Sarabun"/>
            </a:endParaRPr>
          </a:p>
        </p:txBody>
      </p:sp>
      <p:sp>
        <p:nvSpPr>
          <p:cNvPr id="358" name="Google Shape;358;p12"/>
          <p:cNvSpPr txBox="1"/>
          <p:nvPr/>
        </p:nvSpPr>
        <p:spPr>
          <a:xfrm>
            <a:off x="930630" y="588526"/>
            <a:ext cx="6713640" cy="400069"/>
          </a:xfrm>
          <a:prstGeom prst="rect">
            <a:avLst/>
          </a:prstGeom>
          <a:noFill/>
          <a:ln>
            <a:noFill/>
          </a:ln>
        </p:spPr>
        <p:txBody>
          <a:bodyPr spcFirstLastPara="1" wrap="square" lIns="91425" tIns="45700" rIns="91425" bIns="45700" anchor="t" anchorCtr="0">
            <a:spAutoFit/>
          </a:bodyPr>
          <a:lstStyle/>
          <a:p>
            <a:pPr algn="just"/>
            <a:r>
              <a:rPr lang="en-VN" sz="2000" b="1" dirty="0">
                <a:latin typeface="Times New Roman" panose="02020603050405020304" pitchFamily="18" charset="0"/>
                <a:cs typeface="Times New Roman" panose="02020603050405020304" pitchFamily="18" charset="0"/>
              </a:rPr>
              <a:t>NHÓM GIẢI PHÁP </a:t>
            </a:r>
            <a:r>
              <a:rPr lang="en-VN" sz="2000" b="1" dirty="0" smtClean="0">
                <a:latin typeface="Times New Roman" panose="02020603050405020304" pitchFamily="18" charset="0"/>
                <a:cs typeface="Times New Roman" panose="02020603050405020304" pitchFamily="18" charset="0"/>
              </a:rPr>
              <a:t>INFRASTRUCTURE </a:t>
            </a:r>
            <a:r>
              <a:rPr lang="en-VN" sz="2000" b="1" dirty="0">
                <a:latin typeface="Times New Roman" panose="02020603050405020304" pitchFamily="18" charset="0"/>
                <a:cs typeface="Times New Roman" panose="02020603050405020304" pitchFamily="18" charset="0"/>
              </a:rPr>
              <a:t>AS A SERVICE</a:t>
            </a:r>
          </a:p>
        </p:txBody>
      </p:sp>
      <p:sp>
        <p:nvSpPr>
          <p:cNvPr id="5" name="Rounded Rectangle 4">
            <a:extLst>
              <a:ext uri="{FF2B5EF4-FFF2-40B4-BE49-F238E27FC236}">
                <a16:creationId xmlns:a16="http://schemas.microsoft.com/office/drawing/2014/main" id="{6EDF3872-9ABD-2548-B2D6-85CDE249E36D}"/>
              </a:ext>
            </a:extLst>
          </p:cNvPr>
          <p:cNvSpPr/>
          <p:nvPr/>
        </p:nvSpPr>
        <p:spPr>
          <a:xfrm>
            <a:off x="818434" y="1228767"/>
            <a:ext cx="4252937" cy="4315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rgbClr val="000000"/>
                </a:solidFill>
                <a:latin typeface="Times New Roman" panose="02020603050405020304" pitchFamily="18" charset="0"/>
                <a:cs typeface="Times New Roman" panose="02020603050405020304" pitchFamily="18" charset="0"/>
              </a:rPr>
              <a:t>Viettel vNetwork</a:t>
            </a:r>
            <a:endParaRPr lang="en-VN" sz="2000" b="1" dirty="0">
              <a:solidFill>
                <a:srgbClr val="00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19B96C-F355-E345-B151-45E9A28A71B6}"/>
              </a:ext>
            </a:extLst>
          </p:cNvPr>
          <p:cNvPicPr>
            <a:picLocks noChangeAspect="1"/>
          </p:cNvPicPr>
          <p:nvPr/>
        </p:nvPicPr>
        <p:blipFill>
          <a:blip r:embed="rId5"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1939522"/>
            <a:ext cx="477115" cy="477115"/>
          </a:xfrm>
          <a:prstGeom prst="rect">
            <a:avLst/>
          </a:prstGeom>
        </p:spPr>
      </p:pic>
      <p:pic>
        <p:nvPicPr>
          <p:cNvPr id="18" name="Picture 17">
            <a:extLst>
              <a:ext uri="{FF2B5EF4-FFF2-40B4-BE49-F238E27FC236}">
                <a16:creationId xmlns:a16="http://schemas.microsoft.com/office/drawing/2014/main" id="{8355D925-4263-5740-B00C-66C5943F8F52}"/>
              </a:ext>
            </a:extLst>
          </p:cNvPr>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67835" y="3442697"/>
            <a:ext cx="490040" cy="490040"/>
          </a:xfrm>
          <a:prstGeom prst="rect">
            <a:avLst/>
          </a:prstGeom>
        </p:spPr>
      </p:pic>
      <p:pic>
        <p:nvPicPr>
          <p:cNvPr id="3" name="Picture 2">
            <a:extLst>
              <a:ext uri="{FF2B5EF4-FFF2-40B4-BE49-F238E27FC236}">
                <a16:creationId xmlns:a16="http://schemas.microsoft.com/office/drawing/2014/main" id="{F758A756-FACC-F642-93DF-671989D4C15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175189" y="1289644"/>
            <a:ext cx="4317336" cy="1926500"/>
          </a:xfrm>
          <a:prstGeom prst="rect">
            <a:avLst/>
          </a:prstGeom>
        </p:spPr>
      </p:pic>
      <p:pic>
        <p:nvPicPr>
          <p:cNvPr id="4" name="Picture 3">
            <a:extLst>
              <a:ext uri="{FF2B5EF4-FFF2-40B4-BE49-F238E27FC236}">
                <a16:creationId xmlns:a16="http://schemas.microsoft.com/office/drawing/2014/main" id="{C04580DD-F992-8B42-945A-D8D0E8F2F58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695344" y="3307334"/>
            <a:ext cx="5277027" cy="3085191"/>
          </a:xfrm>
          <a:prstGeom prst="rect">
            <a:avLst/>
          </a:prstGeom>
        </p:spPr>
      </p:pic>
      <p:sp>
        <p:nvSpPr>
          <p:cNvPr id="8" name="TextBox 7">
            <a:extLst>
              <a:ext uri="{FF2B5EF4-FFF2-40B4-BE49-F238E27FC236}">
                <a16:creationId xmlns:a16="http://schemas.microsoft.com/office/drawing/2014/main" id="{C5AA0768-47CE-CD49-86E6-74045EC4750E}"/>
              </a:ext>
            </a:extLst>
          </p:cNvPr>
          <p:cNvSpPr txBox="1"/>
          <p:nvPr/>
        </p:nvSpPr>
        <p:spPr>
          <a:xfrm>
            <a:off x="818434" y="1773499"/>
            <a:ext cx="4490615" cy="1323439"/>
          </a:xfrm>
          <a:prstGeom prst="rect">
            <a:avLst/>
          </a:prstGeom>
          <a:noFill/>
        </p:spPr>
        <p:txBody>
          <a:bodyPr wrap="square" rtlCol="0">
            <a:spAutoFit/>
          </a:bodyPr>
          <a:lstStyle/>
          <a:p>
            <a:pPr algn="just"/>
            <a:r>
              <a:rPr lang="en-US" sz="1600" dirty="0" err="1">
                <a:latin typeface="Times New Roman" panose="02020603050405020304" pitchFamily="18" charset="0"/>
                <a:cs typeface="Times New Roman" panose="02020603050405020304" pitchFamily="18" charset="0"/>
              </a:rPr>
              <a:t>Cung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chức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ảo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hoá</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mạng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chủ</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ảo</a:t>
            </a:r>
            <a:r>
              <a:rPr lang="en-US" sz="1600" dirty="0">
                <a:latin typeface="Times New Roman" panose="02020603050405020304" pitchFamily="18" charset="0"/>
                <a:cs typeface="Times New Roman" panose="02020603050405020304" pitchFamily="18" charset="0"/>
              </a:rPr>
              <a:t>: </a:t>
            </a:r>
          </a:p>
          <a:p>
            <a:pPr algn="just"/>
            <a:r>
              <a:rPr lang="en-US" sz="1600" dirty="0">
                <a:latin typeface="Times New Roman" panose="02020603050405020304" pitchFamily="18" charset="0"/>
                <a:cs typeface="Times New Roman" panose="02020603050405020304" pitchFamily="18" charset="0"/>
              </a:rPr>
              <a:t>- Elastic IP</a:t>
            </a:r>
          </a:p>
          <a:p>
            <a:pPr algn="just"/>
            <a:r>
              <a:rPr lang="en-US" sz="1600" dirty="0">
                <a:latin typeface="Times New Roman" panose="02020603050405020304" pitchFamily="18" charset="0"/>
                <a:cs typeface="Times New Roman" panose="02020603050405020304" pitchFamily="18" charset="0"/>
              </a:rPr>
              <a:t>- Virtual Subnet </a:t>
            </a:r>
          </a:p>
          <a:p>
            <a:pPr algn="just"/>
            <a:r>
              <a:rPr lang="en-US" sz="1600" dirty="0">
                <a:latin typeface="Times New Roman" panose="02020603050405020304" pitchFamily="18" charset="0"/>
                <a:cs typeface="Times New Roman" panose="02020603050405020304" pitchFamily="18" charset="0"/>
              </a:rPr>
              <a:t>- Security Group </a:t>
            </a:r>
          </a:p>
          <a:p>
            <a:pPr algn="just"/>
            <a:r>
              <a:rPr lang="en-US" sz="1600" dirty="0">
                <a:latin typeface="Times New Roman" panose="02020603050405020304" pitchFamily="18" charset="0"/>
                <a:cs typeface="Times New Roman" panose="02020603050405020304" pitchFamily="18" charset="0"/>
              </a:rPr>
              <a:t>- VPC </a:t>
            </a:r>
          </a:p>
        </p:txBody>
      </p:sp>
      <p:sp>
        <p:nvSpPr>
          <p:cNvPr id="10" name="TextBox 9">
            <a:extLst>
              <a:ext uri="{FF2B5EF4-FFF2-40B4-BE49-F238E27FC236}">
                <a16:creationId xmlns:a16="http://schemas.microsoft.com/office/drawing/2014/main" id="{52A21CF8-379E-9549-AA9E-2A0F7819DC96}"/>
              </a:ext>
            </a:extLst>
          </p:cNvPr>
          <p:cNvSpPr txBox="1"/>
          <p:nvPr/>
        </p:nvSpPr>
        <p:spPr>
          <a:xfrm>
            <a:off x="788168" y="3112313"/>
            <a:ext cx="4378419" cy="2308324"/>
          </a:xfrm>
          <a:prstGeom prst="rect">
            <a:avLst/>
          </a:prstGeom>
          <a:noFill/>
        </p:spPr>
        <p:txBody>
          <a:bodyPr wrap="square" rtlCol="0">
            <a:spAutoFit/>
          </a:bodyPr>
          <a:lstStyle/>
          <a:p>
            <a:pPr marL="285750" indent="-285750" algn="just">
              <a:buFont typeface="Wingdings" pitchFamily="2" charset="2"/>
              <a:buChar char="ü"/>
            </a:pPr>
            <a:r>
              <a:rPr lang="en-US" sz="1600" b="1" dirty="0" err="1">
                <a:latin typeface="Times New Roman" panose="02020603050405020304" pitchFamily="18" charset="0"/>
                <a:cs typeface="Times New Roman" panose="02020603050405020304" pitchFamily="18" charset="0"/>
              </a:rPr>
              <a:t>Bảo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mật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hoạt</a:t>
            </a:r>
            <a:r>
              <a:rPr lang="en-US" sz="1600" b="1"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Nhóm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bảo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mật</a:t>
            </a:r>
            <a:r>
              <a:rPr lang="en-US" sz="1600" dirty="0">
                <a:latin typeface="Times New Roman" panose="02020603050405020304" pitchFamily="18" charset="0"/>
                <a:cs typeface="Times New Roman" panose="02020603050405020304" pitchFamily="18" charset="0"/>
              </a:rPr>
              <a:t> (Security Group Rules)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kiểm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truy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cập</a:t>
            </a:r>
            <a:r>
              <a:rPr lang="en-US" sz="1600" dirty="0">
                <a:latin typeface="Times New Roman" panose="02020603050405020304" pitchFamily="18" charset="0"/>
                <a:cs typeface="Times New Roman" panose="02020603050405020304" pitchFamily="18" charset="0"/>
              </a:rPr>
              <a:t> (Access Control List) </a:t>
            </a:r>
          </a:p>
          <a:p>
            <a:pPr marL="285750" indent="-285750" algn="just">
              <a:buFont typeface="Wingdings" pitchFamily="2" charset="2"/>
              <a:buChar char="ü"/>
            </a:pPr>
            <a:r>
              <a:rPr lang="en-US" sz="1600" b="1" dirty="0" err="1">
                <a:latin typeface="Times New Roman" panose="02020603050405020304" pitchFamily="18" charset="0"/>
                <a:cs typeface="Times New Roman" panose="02020603050405020304" pitchFamily="18" charset="0"/>
              </a:rPr>
              <a:t>Dễ</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sử</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dụng</a:t>
            </a:r>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Dễ</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quản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chỉnh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kiến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trúc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mạng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từ</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bảng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khiển</a:t>
            </a:r>
            <a:r>
              <a:rPr lang="en-US" sz="1600" dirty="0">
                <a:latin typeface="Times New Roman" panose="02020603050405020304" pitchFamily="18" charset="0"/>
                <a:cs typeface="Times New Roman" panose="02020603050405020304" pitchFamily="18" charset="0"/>
              </a:rPr>
              <a:t> </a:t>
            </a:r>
          </a:p>
          <a:p>
            <a:pPr marL="285750" indent="-285750" algn="just">
              <a:buFont typeface="Wingdings" pitchFamily="2" charset="2"/>
              <a:buChar char="ü"/>
            </a:pPr>
            <a:r>
              <a:rPr lang="en-US" sz="1600" b="1" dirty="0" err="1">
                <a:latin typeface="Times New Roman" panose="02020603050405020304" pitchFamily="18" charset="0"/>
                <a:cs typeface="Times New Roman" panose="02020603050405020304" pitchFamily="18" charset="0"/>
              </a:rPr>
              <a:t>Mở</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rộng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nhanh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chóng</a:t>
            </a:r>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Cho </a:t>
            </a:r>
            <a:r>
              <a:rPr lang="en-US" sz="1600" dirty="0" err="1">
                <a:latin typeface="Times New Roman" panose="02020603050405020304" pitchFamily="18" charset="0"/>
                <a:cs typeface="Times New Roman" panose="02020603050405020304" pitchFamily="18" charset="0"/>
              </a:rPr>
              <a:t>phép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mạng</a:t>
            </a:r>
            <a:r>
              <a:rPr lang="en-US" sz="1600" dirty="0">
                <a:latin typeface="Times New Roman" panose="02020603050405020304" pitchFamily="18" charset="0"/>
                <a:cs typeface="Times New Roman" panose="02020603050405020304" pitchFamily="18" charset="0"/>
              </a:rPr>
              <a:t> con (Subnet) </a:t>
            </a:r>
            <a:r>
              <a:rPr lang="en-US" sz="1600" dirty="0" err="1">
                <a:latin typeface="Times New Roman" panose="02020603050405020304" pitchFamily="18" charset="0"/>
                <a:cs typeface="Times New Roman" panose="02020603050405020304" pitchFamily="18" charset="0"/>
              </a:rPr>
              <a:t>trong</a:t>
            </a:r>
            <a:r>
              <a:rPr lang="en-US" sz="1600" dirty="0">
                <a:latin typeface="Times New Roman" panose="02020603050405020304" pitchFamily="18" charset="0"/>
                <a:cs typeface="Times New Roman" panose="02020603050405020304" pitchFamily="18" charset="0"/>
              </a:rPr>
              <a:t> 1 VPC </a:t>
            </a:r>
            <a:r>
              <a:rPr lang="en-US" sz="1600" dirty="0" err="1">
                <a:latin typeface="Times New Roman" panose="02020603050405020304" pitchFamily="18" charset="0"/>
                <a:cs typeface="Times New Roman" panose="02020603050405020304" pitchFamily="18" charset="0"/>
              </a:rPr>
              <a:t>để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triển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DV </a:t>
            </a:r>
            <a:r>
              <a:rPr lang="en-US" sz="1600" dirty="0" err="1">
                <a:latin typeface="Times New Roman" panose="02020603050405020304" pitchFamily="18" charset="0"/>
                <a:cs typeface="Times New Roman" panose="02020603050405020304" pitchFamily="18" charset="0"/>
              </a:rPr>
              <a:t>khác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nhau</a:t>
            </a:r>
            <a:r>
              <a:rPr lang="en-US" sz="1600" dirty="0">
                <a:latin typeface="Times New Roman" panose="02020603050405020304" pitchFamily="18" charset="0"/>
                <a:cs typeface="Times New Roman" panose="02020603050405020304" pitchFamily="18" charset="0"/>
              </a:rPr>
              <a:t> </a:t>
            </a:r>
          </a:p>
          <a:p>
            <a:pPr marL="285750" indent="-285750" algn="just">
              <a:buFont typeface="Wingdings" pitchFamily="2" charset="2"/>
              <a:buChar char="ü"/>
            </a:pPr>
            <a:r>
              <a:rPr lang="en-US" sz="1600" b="1" dirty="0" err="1">
                <a:latin typeface="Times New Roman" panose="02020603050405020304" pitchFamily="18" charset="0"/>
                <a:cs typeface="Times New Roman" panose="02020603050405020304" pitchFamily="18" charset="0"/>
              </a:rPr>
              <a:t>Tiết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kiệm</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chi </a:t>
            </a:r>
            <a:r>
              <a:rPr lang="en-US" sz="1600" dirty="0" err="1">
                <a:latin typeface="Times New Roman" panose="02020603050405020304" pitchFamily="18" charset="0"/>
                <a:cs typeface="Times New Roman" panose="02020603050405020304" pitchFamily="18" charset="0"/>
              </a:rPr>
              <a:t>phí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vận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hành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thiết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bị</a:t>
            </a:r>
            <a:endParaRPr lang="en-US" sz="16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2AFD081-E000-5E41-B979-605E443BB28E}"/>
              </a:ext>
            </a:extLst>
          </p:cNvPr>
          <p:cNvSpPr txBox="1"/>
          <p:nvPr/>
        </p:nvSpPr>
        <p:spPr>
          <a:xfrm>
            <a:off x="744950" y="5414512"/>
            <a:ext cx="4761328" cy="1538883"/>
          </a:xfrm>
          <a:prstGeom prst="rect">
            <a:avLst/>
          </a:prstGeom>
          <a:noFill/>
        </p:spPr>
        <p:txBody>
          <a:bodyPr wrap="square" rtlCol="0">
            <a:spAutoFit/>
          </a:bodyPr>
          <a:lstStyle/>
          <a:p>
            <a:r>
              <a:rPr lang="en-US" sz="1600" b="1" i="1" u="sng" dirty="0" err="1">
                <a:latin typeface="Times New Roman" panose="02020603050405020304" pitchFamily="18" charset="0"/>
                <a:cs typeface="Times New Roman" panose="02020603050405020304" pitchFamily="18" charset="0"/>
              </a:rPr>
              <a:t>Điều</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kiện</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sử</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dụng</a:t>
            </a:r>
            <a:r>
              <a:rPr lang="en-US" sz="1600" b="1" i="1" u="sng" dirty="0">
                <a:latin typeface="Times New Roman" panose="02020603050405020304" pitchFamily="18" charset="0"/>
                <a:cs typeface="Times New Roman" panose="02020603050405020304" pitchFamily="18" charset="0"/>
              </a:rPr>
              <a:t>: </a:t>
            </a:r>
          </a:p>
          <a:p>
            <a:pPr marL="285750" indent="-285750">
              <a:buFontTx/>
              <a:buChar char="-"/>
            </a:pPr>
            <a:r>
              <a:rPr lang="en-US" sz="1600" dirty="0" err="1">
                <a:latin typeface="Times New Roman" panose="02020603050405020304" pitchFamily="18" charset="0"/>
                <a:cs typeface="Times New Roman" panose="02020603050405020304" pitchFamily="18" charset="0"/>
              </a:rPr>
              <a:t>Người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tạo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Viettel</a:t>
            </a:r>
            <a:r>
              <a:rPr lang="en-US" sz="1600" dirty="0">
                <a:latin typeface="Times New Roman" panose="02020603050405020304" pitchFamily="18" charset="0"/>
                <a:cs typeface="Times New Roman" panose="02020603050405020304" pitchFamily="18" charset="0"/>
              </a:rPr>
              <a:t> Start Cloud </a:t>
            </a:r>
            <a:r>
              <a:rPr lang="en-US" sz="1600" dirty="0" err="1">
                <a:latin typeface="Times New Roman" panose="02020603050405020304" pitchFamily="18" charset="0"/>
                <a:cs typeface="Times New Roman" panose="02020603050405020304" pitchFamily="18" charset="0"/>
              </a:rPr>
              <a:t>sẽ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option </a:t>
            </a:r>
            <a:r>
              <a:rPr lang="en-US" sz="1600" dirty="0" err="1">
                <a:latin typeface="Times New Roman" panose="02020603050405020304" pitchFamily="18" charset="0"/>
                <a:cs typeface="Times New Roman" panose="02020603050405020304" pitchFamily="18" charset="0"/>
              </a:rPr>
              <a:t>tuỳ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chỉnh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chức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của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vNetwork</a:t>
            </a:r>
            <a:endParaRPr lang="en-US" sz="1600" dirty="0">
              <a:latin typeface="Times New Roman" panose="02020603050405020304" pitchFamily="18" charset="0"/>
              <a:cs typeface="Times New Roman" panose="02020603050405020304" pitchFamily="18" charset="0"/>
            </a:endParaRPr>
          </a:p>
          <a:p>
            <a:r>
              <a:rPr lang="en-US" sz="1600" b="1" i="1" u="sng" dirty="0" err="1">
                <a:latin typeface="Times New Roman" panose="02020603050405020304" pitchFamily="18" charset="0"/>
                <a:cs typeface="Times New Roman" panose="02020603050405020304" pitchFamily="18" charset="0"/>
              </a:rPr>
              <a:t>Đối</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tượng</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khách</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hàng</a:t>
            </a:r>
            <a:r>
              <a:rPr lang="en-US" sz="1600" b="1" i="1" u="sng"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cả</a:t>
            </a:r>
            <a:endParaRPr lang="en-US" sz="1600" dirty="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p:txBody>
      </p:sp>
      <p:sp>
        <p:nvSpPr>
          <p:cNvPr id="19" name="Freeform 5"/>
          <p:cNvSpPr/>
          <p:nvPr/>
        </p:nvSpPr>
        <p:spPr bwMode="auto">
          <a:xfrm>
            <a:off x="10853530" y="5834270"/>
            <a:ext cx="1338470" cy="976462"/>
          </a:xfrm>
          <a:custGeom>
            <a:avLst/>
            <a:gdLst>
              <a:gd name="T0" fmla="*/ 1975 w 1975"/>
              <a:gd name="T1" fmla="*/ 1257 h 1257"/>
              <a:gd name="T2" fmla="*/ 1975 w 1975"/>
              <a:gd name="T3" fmla="*/ 0 h 1257"/>
              <a:gd name="T4" fmla="*/ 1387 w 1975"/>
              <a:gd name="T5" fmla="*/ 584 h 1257"/>
              <a:gd name="T6" fmla="*/ 982 w 1975"/>
              <a:gd name="T7" fmla="*/ 584 h 1257"/>
              <a:gd name="T8" fmla="*/ 0 w 1975"/>
              <a:gd name="T9" fmla="*/ 1257 h 1257"/>
              <a:gd name="T10" fmla="*/ 1975 w 1975"/>
              <a:gd name="T11" fmla="*/ 1257 h 1257"/>
            </a:gdLst>
            <a:ahLst/>
            <a:cxnLst>
              <a:cxn ang="0">
                <a:pos x="T0" y="T1"/>
              </a:cxn>
              <a:cxn ang="0">
                <a:pos x="T2" y="T3"/>
              </a:cxn>
              <a:cxn ang="0">
                <a:pos x="T4" y="T5"/>
              </a:cxn>
              <a:cxn ang="0">
                <a:pos x="T6" y="T7"/>
              </a:cxn>
              <a:cxn ang="0">
                <a:pos x="T8" y="T9"/>
              </a:cxn>
              <a:cxn ang="0">
                <a:pos x="T10" y="T11"/>
              </a:cxn>
            </a:cxnLst>
            <a:rect l="0" t="0" r="r" b="b"/>
            <a:pathLst>
              <a:path w="1975" h="1257">
                <a:moveTo>
                  <a:pt x="1975" y="1257"/>
                </a:moveTo>
                <a:cubicBezTo>
                  <a:pt x="1975" y="0"/>
                  <a:pt x="1975" y="0"/>
                  <a:pt x="1975" y="0"/>
                </a:cubicBezTo>
                <a:cubicBezTo>
                  <a:pt x="1975" y="323"/>
                  <a:pt x="1710" y="584"/>
                  <a:pt x="1387" y="584"/>
                </a:cubicBezTo>
                <a:cubicBezTo>
                  <a:pt x="982" y="584"/>
                  <a:pt x="982" y="584"/>
                  <a:pt x="982" y="584"/>
                </a:cubicBezTo>
                <a:cubicBezTo>
                  <a:pt x="435" y="584"/>
                  <a:pt x="59" y="927"/>
                  <a:pt x="0" y="1257"/>
                </a:cubicBezTo>
                <a:lnTo>
                  <a:pt x="1975" y="1257"/>
                </a:lnTo>
                <a:close/>
              </a:path>
            </a:pathLst>
          </a:custGeom>
          <a:solidFill>
            <a:srgbClr val="ED1B2F"/>
          </a:solidFill>
          <a:ln>
            <a:noFill/>
          </a:ln>
        </p:spPr>
        <p:txBody>
          <a:bodyPr vert="horz" wrap="square" lIns="91440" tIns="45721" rIns="91440" bIns="45721" numCol="1" anchor="t" anchorCtr="0" compatLnSpc="1"/>
          <a:lstStyle/>
          <a:p>
            <a:endParaRPr lang="en-US" sz="1800">
              <a:latin typeface="Sarabun" panose="00000500000000000000" pitchFamily="2" charset="-34"/>
            </a:endParaRPr>
          </a:p>
        </p:txBody>
      </p:sp>
      <p:pic>
        <p:nvPicPr>
          <p:cNvPr id="20" name="Picture 19"/>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114439" y="6422901"/>
            <a:ext cx="969885" cy="356303"/>
          </a:xfrm>
          <a:prstGeom prst="rect">
            <a:avLst/>
          </a:prstGeom>
        </p:spPr>
      </p:pic>
    </p:spTree>
    <p:extLst>
      <p:ext uri="{BB962C8B-B14F-4D97-AF65-F5344CB8AC3E}">
        <p14:creationId xmlns:p14="http://schemas.microsoft.com/office/powerpoint/2010/main" val="152017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2" presetClass="entr" presetSubtype="8"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p:tgtEl>
                                          <p:spTgt spid="1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olor of 2020">
      <a:dk1>
        <a:srgbClr val="3F3F3F"/>
      </a:dk1>
      <a:lt1>
        <a:srgbClr val="FFFFFF"/>
      </a:lt1>
      <a:dk2>
        <a:srgbClr val="1D4E89"/>
      </a:dk2>
      <a:lt2>
        <a:srgbClr val="E7E6E6"/>
      </a:lt2>
      <a:accent1>
        <a:srgbClr val="EE0033"/>
      </a:accent1>
      <a:accent2>
        <a:srgbClr val="44494D"/>
      </a:accent2>
      <a:accent3>
        <a:srgbClr val="ECECEC"/>
      </a:accent3>
      <a:accent4>
        <a:srgbClr val="ECECEC"/>
      </a:accent4>
      <a:accent5>
        <a:srgbClr val="44494D"/>
      </a:accent5>
      <a:accent6>
        <a:srgbClr val="EE0033"/>
      </a:accent6>
      <a:hlink>
        <a:srgbClr val="5D9CEC"/>
      </a:hlink>
      <a:folHlink>
        <a:srgbClr val="AC92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1160</TotalTime>
  <Words>3468</Words>
  <Application>Microsoft Office PowerPoint</Application>
  <PresentationFormat>Widescreen</PresentationFormat>
  <Paragraphs>314</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Sarabun</vt:lpstr>
      <vt:lpstr>Arial</vt:lpstr>
      <vt:lpstr>Times New Roman</vt:lpstr>
      <vt:lpstr>Wingdings</vt:lpstr>
      <vt:lpstr>FS PF BeauSans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Hanhdth9</dc:creator>
  <cp:lastModifiedBy>thuynlt</cp:lastModifiedBy>
  <cp:revision>231</cp:revision>
  <cp:lastPrinted>2022-09-16T05:08:40Z</cp:lastPrinted>
  <dcterms:created xsi:type="dcterms:W3CDTF">2021-04-17T17:04:18Z</dcterms:created>
  <dcterms:modified xsi:type="dcterms:W3CDTF">2022-10-11T04:27:24Z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0x01010097BBB4564181C341B5C955F07A3897B6</vt:lpwstr>
  </property>
</Properties>
</file>